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57" r:id="rId3"/>
    <p:sldId id="258" r:id="rId4"/>
    <p:sldId id="337" r:id="rId5"/>
    <p:sldId id="320" r:id="rId6"/>
    <p:sldId id="321" r:id="rId7"/>
    <p:sldId id="333" r:id="rId8"/>
    <p:sldId id="336" r:id="rId9"/>
    <p:sldId id="378" r:id="rId10"/>
    <p:sldId id="265" r:id="rId11"/>
    <p:sldId id="267" r:id="rId12"/>
    <p:sldId id="305" r:id="rId13"/>
    <p:sldId id="379" r:id="rId14"/>
    <p:sldId id="380" r:id="rId15"/>
    <p:sldId id="290" r:id="rId16"/>
    <p:sldId id="346" r:id="rId17"/>
    <p:sldId id="348" r:id="rId18"/>
    <p:sldId id="292" r:id="rId19"/>
    <p:sldId id="282" r:id="rId20"/>
    <p:sldId id="356" r:id="rId21"/>
    <p:sldId id="322" r:id="rId22"/>
    <p:sldId id="372" r:id="rId23"/>
    <p:sldId id="329" r:id="rId24"/>
    <p:sldId id="381" r:id="rId25"/>
    <p:sldId id="313" r:id="rId26"/>
    <p:sldId id="277" r:id="rId27"/>
    <p:sldId id="288" r:id="rId28"/>
    <p:sldId id="382" r:id="rId29"/>
    <p:sldId id="294" r:id="rId30"/>
    <p:sldId id="299" r:id="rId31"/>
    <p:sldId id="303" r:id="rId32"/>
    <p:sldId id="323" r:id="rId33"/>
    <p:sldId id="325" r:id="rId34"/>
    <p:sldId id="383" r:id="rId35"/>
    <p:sldId id="278" r:id="rId36"/>
    <p:sldId id="392" r:id="rId37"/>
    <p:sldId id="260" r:id="rId38"/>
    <p:sldId id="261" r:id="rId39"/>
    <p:sldId id="269" r:id="rId40"/>
    <p:sldId id="275" r:id="rId41"/>
    <p:sldId id="281" r:id="rId42"/>
    <p:sldId id="287" r:id="rId43"/>
    <p:sldId id="385" r:id="rId44"/>
    <p:sldId id="386" r:id="rId45"/>
    <p:sldId id="314" r:id="rId46"/>
    <p:sldId id="390" r:id="rId47"/>
    <p:sldId id="342" r:id="rId48"/>
    <p:sldId id="391" r:id="rId49"/>
    <p:sldId id="350" r:id="rId50"/>
    <p:sldId id="361" r:id="rId51"/>
    <p:sldId id="347" r:id="rId5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ata3.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ata4.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ata5.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3.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5.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189C4F-B810-44D2-9B47-A335B094A1D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40F0126-2A10-4285-BC3D-A304702262C5}">
      <dgm:prSet/>
      <dgm:spPr/>
      <dgm:t>
        <a:bodyPr/>
        <a:lstStyle/>
        <a:p>
          <a:pPr>
            <a:lnSpc>
              <a:spcPct val="100000"/>
            </a:lnSpc>
          </a:pPr>
          <a:r>
            <a:rPr lang="en-US" b="1" dirty="0"/>
            <a:t>Chapter 1</a:t>
          </a:r>
          <a:endParaRPr lang="en-US" dirty="0"/>
        </a:p>
      </dgm:t>
    </dgm:pt>
    <dgm:pt modelId="{EAF63E58-D605-4EC5-A350-8C9F9CE4BD2D}" type="parTrans" cxnId="{795EB693-C39F-4FB9-809A-3034FAD9B1C6}">
      <dgm:prSet/>
      <dgm:spPr/>
      <dgm:t>
        <a:bodyPr/>
        <a:lstStyle/>
        <a:p>
          <a:endParaRPr lang="en-US"/>
        </a:p>
      </dgm:t>
    </dgm:pt>
    <dgm:pt modelId="{BC1EB1F9-9852-4147-B872-74656F72EAC1}" type="sibTrans" cxnId="{795EB693-C39F-4FB9-809A-3034FAD9B1C6}">
      <dgm:prSet/>
      <dgm:spPr/>
      <dgm:t>
        <a:bodyPr/>
        <a:lstStyle/>
        <a:p>
          <a:endParaRPr lang="en-US"/>
        </a:p>
      </dgm:t>
    </dgm:pt>
    <dgm:pt modelId="{54F4F996-3646-4DC4-B4C7-04B2EB195B09}" type="pres">
      <dgm:prSet presAssocID="{9E189C4F-B810-44D2-9B47-A335B094A1D5}" presName="root" presStyleCnt="0">
        <dgm:presLayoutVars>
          <dgm:dir/>
          <dgm:resizeHandles val="exact"/>
        </dgm:presLayoutVars>
      </dgm:prSet>
      <dgm:spPr/>
    </dgm:pt>
    <dgm:pt modelId="{8C7170A5-8F6E-45D2-8FFF-7BFE1724C504}" type="pres">
      <dgm:prSet presAssocID="{640F0126-2A10-4285-BC3D-A304702262C5}" presName="compNode" presStyleCnt="0"/>
      <dgm:spPr/>
    </dgm:pt>
    <dgm:pt modelId="{DB0A7DF8-67D0-4275-A501-D41FC2579C31}" type="pres">
      <dgm:prSet presAssocID="{640F0126-2A10-4285-BC3D-A304702262C5}" presName="bgRect" presStyleLbl="bgShp" presStyleIdx="0" presStyleCnt="1"/>
      <dgm:spPr/>
    </dgm:pt>
    <dgm:pt modelId="{D9250103-A131-4C4F-8895-F7ECCB493FF4}" type="pres">
      <dgm:prSet presAssocID="{640F0126-2A10-4285-BC3D-A304702262C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7C37490-C752-4256-AD5F-8DE00E41BFFE}" type="pres">
      <dgm:prSet presAssocID="{640F0126-2A10-4285-BC3D-A304702262C5}" presName="spaceRect" presStyleCnt="0"/>
      <dgm:spPr/>
    </dgm:pt>
    <dgm:pt modelId="{A7C26799-A786-424E-81BB-A30690A3E7B1}" type="pres">
      <dgm:prSet presAssocID="{640F0126-2A10-4285-BC3D-A304702262C5}" presName="parTx" presStyleLbl="revTx" presStyleIdx="0" presStyleCnt="1">
        <dgm:presLayoutVars>
          <dgm:chMax val="0"/>
          <dgm:chPref val="0"/>
        </dgm:presLayoutVars>
      </dgm:prSet>
      <dgm:spPr/>
    </dgm:pt>
  </dgm:ptLst>
  <dgm:cxnLst>
    <dgm:cxn modelId="{2231C85C-922D-4B4C-B99F-5E17C0BDDC65}" type="presOf" srcId="{640F0126-2A10-4285-BC3D-A304702262C5}" destId="{A7C26799-A786-424E-81BB-A30690A3E7B1}" srcOrd="0" destOrd="0" presId="urn:microsoft.com/office/officeart/2018/2/layout/IconVerticalSolidList"/>
    <dgm:cxn modelId="{C0DB6082-616D-4BDC-BAC4-F3F72306F1D7}" type="presOf" srcId="{9E189C4F-B810-44D2-9B47-A335B094A1D5}" destId="{54F4F996-3646-4DC4-B4C7-04B2EB195B09}" srcOrd="0" destOrd="0" presId="urn:microsoft.com/office/officeart/2018/2/layout/IconVerticalSolidList"/>
    <dgm:cxn modelId="{795EB693-C39F-4FB9-809A-3034FAD9B1C6}" srcId="{9E189C4F-B810-44D2-9B47-A335B094A1D5}" destId="{640F0126-2A10-4285-BC3D-A304702262C5}" srcOrd="0" destOrd="0" parTransId="{EAF63E58-D605-4EC5-A350-8C9F9CE4BD2D}" sibTransId="{BC1EB1F9-9852-4147-B872-74656F72EAC1}"/>
    <dgm:cxn modelId="{C78D2345-F46A-4518-88CF-60173F1C0C63}" type="presParOf" srcId="{54F4F996-3646-4DC4-B4C7-04B2EB195B09}" destId="{8C7170A5-8F6E-45D2-8FFF-7BFE1724C504}" srcOrd="0" destOrd="0" presId="urn:microsoft.com/office/officeart/2018/2/layout/IconVerticalSolidList"/>
    <dgm:cxn modelId="{65E491D5-841D-4268-B79A-42F305B175C4}" type="presParOf" srcId="{8C7170A5-8F6E-45D2-8FFF-7BFE1724C504}" destId="{DB0A7DF8-67D0-4275-A501-D41FC2579C31}" srcOrd="0" destOrd="0" presId="urn:microsoft.com/office/officeart/2018/2/layout/IconVerticalSolidList"/>
    <dgm:cxn modelId="{2160067F-57DC-4B99-891F-1FC4FCFD7BF4}" type="presParOf" srcId="{8C7170A5-8F6E-45D2-8FFF-7BFE1724C504}" destId="{D9250103-A131-4C4F-8895-F7ECCB493FF4}" srcOrd="1" destOrd="0" presId="urn:microsoft.com/office/officeart/2018/2/layout/IconVerticalSolidList"/>
    <dgm:cxn modelId="{7CBE8DCE-6430-447B-B34E-85B391E13684}" type="presParOf" srcId="{8C7170A5-8F6E-45D2-8FFF-7BFE1724C504}" destId="{F7C37490-C752-4256-AD5F-8DE00E41BFFE}" srcOrd="2" destOrd="0" presId="urn:microsoft.com/office/officeart/2018/2/layout/IconVerticalSolidList"/>
    <dgm:cxn modelId="{1700A2EC-BE36-4188-A28D-62B566AC1D6F}" type="presParOf" srcId="{8C7170A5-8F6E-45D2-8FFF-7BFE1724C504}" destId="{A7C26799-A786-424E-81BB-A30690A3E7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189C4F-B810-44D2-9B47-A335B094A1D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40F0126-2A10-4285-BC3D-A304702262C5}">
      <dgm:prSet/>
      <dgm:spPr/>
      <dgm:t>
        <a:bodyPr/>
        <a:lstStyle/>
        <a:p>
          <a:pPr>
            <a:lnSpc>
              <a:spcPct val="100000"/>
            </a:lnSpc>
          </a:pPr>
          <a:r>
            <a:rPr lang="en-US" b="1" dirty="0"/>
            <a:t>Chapter 3</a:t>
          </a:r>
          <a:endParaRPr lang="en-US" dirty="0"/>
        </a:p>
      </dgm:t>
    </dgm:pt>
    <dgm:pt modelId="{EAF63E58-D605-4EC5-A350-8C9F9CE4BD2D}" type="parTrans" cxnId="{795EB693-C39F-4FB9-809A-3034FAD9B1C6}">
      <dgm:prSet/>
      <dgm:spPr/>
      <dgm:t>
        <a:bodyPr/>
        <a:lstStyle/>
        <a:p>
          <a:endParaRPr lang="en-US"/>
        </a:p>
      </dgm:t>
    </dgm:pt>
    <dgm:pt modelId="{BC1EB1F9-9852-4147-B872-74656F72EAC1}" type="sibTrans" cxnId="{795EB693-C39F-4FB9-809A-3034FAD9B1C6}">
      <dgm:prSet/>
      <dgm:spPr/>
      <dgm:t>
        <a:bodyPr/>
        <a:lstStyle/>
        <a:p>
          <a:endParaRPr lang="en-US"/>
        </a:p>
      </dgm:t>
    </dgm:pt>
    <dgm:pt modelId="{54F4F996-3646-4DC4-B4C7-04B2EB195B09}" type="pres">
      <dgm:prSet presAssocID="{9E189C4F-B810-44D2-9B47-A335B094A1D5}" presName="root" presStyleCnt="0">
        <dgm:presLayoutVars>
          <dgm:dir/>
          <dgm:resizeHandles val="exact"/>
        </dgm:presLayoutVars>
      </dgm:prSet>
      <dgm:spPr/>
    </dgm:pt>
    <dgm:pt modelId="{8C7170A5-8F6E-45D2-8FFF-7BFE1724C504}" type="pres">
      <dgm:prSet presAssocID="{640F0126-2A10-4285-BC3D-A304702262C5}" presName="compNode" presStyleCnt="0"/>
      <dgm:spPr/>
    </dgm:pt>
    <dgm:pt modelId="{DB0A7DF8-67D0-4275-A501-D41FC2579C31}" type="pres">
      <dgm:prSet presAssocID="{640F0126-2A10-4285-BC3D-A304702262C5}" presName="bgRect" presStyleLbl="bgShp" presStyleIdx="0" presStyleCnt="1"/>
      <dgm:spPr/>
    </dgm:pt>
    <dgm:pt modelId="{D9250103-A131-4C4F-8895-F7ECCB493FF4}" type="pres">
      <dgm:prSet presAssocID="{640F0126-2A10-4285-BC3D-A304702262C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7C37490-C752-4256-AD5F-8DE00E41BFFE}" type="pres">
      <dgm:prSet presAssocID="{640F0126-2A10-4285-BC3D-A304702262C5}" presName="spaceRect" presStyleCnt="0"/>
      <dgm:spPr/>
    </dgm:pt>
    <dgm:pt modelId="{A7C26799-A786-424E-81BB-A30690A3E7B1}" type="pres">
      <dgm:prSet presAssocID="{640F0126-2A10-4285-BC3D-A304702262C5}" presName="parTx" presStyleLbl="revTx" presStyleIdx="0" presStyleCnt="1">
        <dgm:presLayoutVars>
          <dgm:chMax val="0"/>
          <dgm:chPref val="0"/>
        </dgm:presLayoutVars>
      </dgm:prSet>
      <dgm:spPr/>
    </dgm:pt>
  </dgm:ptLst>
  <dgm:cxnLst>
    <dgm:cxn modelId="{2231C85C-922D-4B4C-B99F-5E17C0BDDC65}" type="presOf" srcId="{640F0126-2A10-4285-BC3D-A304702262C5}" destId="{A7C26799-A786-424E-81BB-A30690A3E7B1}" srcOrd="0" destOrd="0" presId="urn:microsoft.com/office/officeart/2018/2/layout/IconVerticalSolidList"/>
    <dgm:cxn modelId="{C0DB6082-616D-4BDC-BAC4-F3F72306F1D7}" type="presOf" srcId="{9E189C4F-B810-44D2-9B47-A335B094A1D5}" destId="{54F4F996-3646-4DC4-B4C7-04B2EB195B09}" srcOrd="0" destOrd="0" presId="urn:microsoft.com/office/officeart/2018/2/layout/IconVerticalSolidList"/>
    <dgm:cxn modelId="{795EB693-C39F-4FB9-809A-3034FAD9B1C6}" srcId="{9E189C4F-B810-44D2-9B47-A335B094A1D5}" destId="{640F0126-2A10-4285-BC3D-A304702262C5}" srcOrd="0" destOrd="0" parTransId="{EAF63E58-D605-4EC5-A350-8C9F9CE4BD2D}" sibTransId="{BC1EB1F9-9852-4147-B872-74656F72EAC1}"/>
    <dgm:cxn modelId="{C78D2345-F46A-4518-88CF-60173F1C0C63}" type="presParOf" srcId="{54F4F996-3646-4DC4-B4C7-04B2EB195B09}" destId="{8C7170A5-8F6E-45D2-8FFF-7BFE1724C504}" srcOrd="0" destOrd="0" presId="urn:microsoft.com/office/officeart/2018/2/layout/IconVerticalSolidList"/>
    <dgm:cxn modelId="{65E491D5-841D-4268-B79A-42F305B175C4}" type="presParOf" srcId="{8C7170A5-8F6E-45D2-8FFF-7BFE1724C504}" destId="{DB0A7DF8-67D0-4275-A501-D41FC2579C31}" srcOrd="0" destOrd="0" presId="urn:microsoft.com/office/officeart/2018/2/layout/IconVerticalSolidList"/>
    <dgm:cxn modelId="{2160067F-57DC-4B99-891F-1FC4FCFD7BF4}" type="presParOf" srcId="{8C7170A5-8F6E-45D2-8FFF-7BFE1724C504}" destId="{D9250103-A131-4C4F-8895-F7ECCB493FF4}" srcOrd="1" destOrd="0" presId="urn:microsoft.com/office/officeart/2018/2/layout/IconVerticalSolidList"/>
    <dgm:cxn modelId="{7CBE8DCE-6430-447B-B34E-85B391E13684}" type="presParOf" srcId="{8C7170A5-8F6E-45D2-8FFF-7BFE1724C504}" destId="{F7C37490-C752-4256-AD5F-8DE00E41BFFE}" srcOrd="2" destOrd="0" presId="urn:microsoft.com/office/officeart/2018/2/layout/IconVerticalSolidList"/>
    <dgm:cxn modelId="{1700A2EC-BE36-4188-A28D-62B566AC1D6F}" type="presParOf" srcId="{8C7170A5-8F6E-45D2-8FFF-7BFE1724C504}" destId="{A7C26799-A786-424E-81BB-A30690A3E7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189C4F-B810-44D2-9B47-A335B094A1D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40F0126-2A10-4285-BC3D-A304702262C5}">
      <dgm:prSet/>
      <dgm:spPr/>
      <dgm:t>
        <a:bodyPr/>
        <a:lstStyle/>
        <a:p>
          <a:pPr>
            <a:lnSpc>
              <a:spcPct val="100000"/>
            </a:lnSpc>
          </a:pPr>
          <a:r>
            <a:rPr lang="en-US" b="1" dirty="0"/>
            <a:t>Chapter 4: pg. </a:t>
          </a:r>
          <a:r>
            <a:rPr lang="en-CA" noProof="0" dirty="0">
              <a:solidFill>
                <a:schemeClr val="tx1"/>
              </a:solidFill>
              <a:effectLst/>
              <a:latin typeface="Arial" panose="020B0604020202020204" pitchFamily="34" charset="0"/>
              <a:cs typeface="Arial" panose="020B0604020202020204" pitchFamily="34" charset="0"/>
            </a:rPr>
            <a:t>121-134, 138-143, 145-159</a:t>
          </a:r>
          <a:endParaRPr lang="en-US" dirty="0"/>
        </a:p>
      </dgm:t>
    </dgm:pt>
    <dgm:pt modelId="{EAF63E58-D605-4EC5-A350-8C9F9CE4BD2D}" type="parTrans" cxnId="{795EB693-C39F-4FB9-809A-3034FAD9B1C6}">
      <dgm:prSet/>
      <dgm:spPr/>
      <dgm:t>
        <a:bodyPr/>
        <a:lstStyle/>
        <a:p>
          <a:endParaRPr lang="en-US"/>
        </a:p>
      </dgm:t>
    </dgm:pt>
    <dgm:pt modelId="{BC1EB1F9-9852-4147-B872-74656F72EAC1}" type="sibTrans" cxnId="{795EB693-C39F-4FB9-809A-3034FAD9B1C6}">
      <dgm:prSet/>
      <dgm:spPr/>
      <dgm:t>
        <a:bodyPr/>
        <a:lstStyle/>
        <a:p>
          <a:endParaRPr lang="en-US"/>
        </a:p>
      </dgm:t>
    </dgm:pt>
    <dgm:pt modelId="{54F4F996-3646-4DC4-B4C7-04B2EB195B09}" type="pres">
      <dgm:prSet presAssocID="{9E189C4F-B810-44D2-9B47-A335B094A1D5}" presName="root" presStyleCnt="0">
        <dgm:presLayoutVars>
          <dgm:dir/>
          <dgm:resizeHandles val="exact"/>
        </dgm:presLayoutVars>
      </dgm:prSet>
      <dgm:spPr/>
    </dgm:pt>
    <dgm:pt modelId="{8C7170A5-8F6E-45D2-8FFF-7BFE1724C504}" type="pres">
      <dgm:prSet presAssocID="{640F0126-2A10-4285-BC3D-A304702262C5}" presName="compNode" presStyleCnt="0"/>
      <dgm:spPr/>
    </dgm:pt>
    <dgm:pt modelId="{DB0A7DF8-67D0-4275-A501-D41FC2579C31}" type="pres">
      <dgm:prSet presAssocID="{640F0126-2A10-4285-BC3D-A304702262C5}" presName="bgRect" presStyleLbl="bgShp" presStyleIdx="0" presStyleCnt="1"/>
      <dgm:spPr/>
    </dgm:pt>
    <dgm:pt modelId="{D9250103-A131-4C4F-8895-F7ECCB493FF4}" type="pres">
      <dgm:prSet presAssocID="{640F0126-2A10-4285-BC3D-A304702262C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7C37490-C752-4256-AD5F-8DE00E41BFFE}" type="pres">
      <dgm:prSet presAssocID="{640F0126-2A10-4285-BC3D-A304702262C5}" presName="spaceRect" presStyleCnt="0"/>
      <dgm:spPr/>
    </dgm:pt>
    <dgm:pt modelId="{A7C26799-A786-424E-81BB-A30690A3E7B1}" type="pres">
      <dgm:prSet presAssocID="{640F0126-2A10-4285-BC3D-A304702262C5}" presName="parTx" presStyleLbl="revTx" presStyleIdx="0" presStyleCnt="1">
        <dgm:presLayoutVars>
          <dgm:chMax val="0"/>
          <dgm:chPref val="0"/>
        </dgm:presLayoutVars>
      </dgm:prSet>
      <dgm:spPr/>
    </dgm:pt>
  </dgm:ptLst>
  <dgm:cxnLst>
    <dgm:cxn modelId="{2231C85C-922D-4B4C-B99F-5E17C0BDDC65}" type="presOf" srcId="{640F0126-2A10-4285-BC3D-A304702262C5}" destId="{A7C26799-A786-424E-81BB-A30690A3E7B1}" srcOrd="0" destOrd="0" presId="urn:microsoft.com/office/officeart/2018/2/layout/IconVerticalSolidList"/>
    <dgm:cxn modelId="{C0DB6082-616D-4BDC-BAC4-F3F72306F1D7}" type="presOf" srcId="{9E189C4F-B810-44D2-9B47-A335B094A1D5}" destId="{54F4F996-3646-4DC4-B4C7-04B2EB195B09}" srcOrd="0" destOrd="0" presId="urn:microsoft.com/office/officeart/2018/2/layout/IconVerticalSolidList"/>
    <dgm:cxn modelId="{795EB693-C39F-4FB9-809A-3034FAD9B1C6}" srcId="{9E189C4F-B810-44D2-9B47-A335B094A1D5}" destId="{640F0126-2A10-4285-BC3D-A304702262C5}" srcOrd="0" destOrd="0" parTransId="{EAF63E58-D605-4EC5-A350-8C9F9CE4BD2D}" sibTransId="{BC1EB1F9-9852-4147-B872-74656F72EAC1}"/>
    <dgm:cxn modelId="{C78D2345-F46A-4518-88CF-60173F1C0C63}" type="presParOf" srcId="{54F4F996-3646-4DC4-B4C7-04B2EB195B09}" destId="{8C7170A5-8F6E-45D2-8FFF-7BFE1724C504}" srcOrd="0" destOrd="0" presId="urn:microsoft.com/office/officeart/2018/2/layout/IconVerticalSolidList"/>
    <dgm:cxn modelId="{65E491D5-841D-4268-B79A-42F305B175C4}" type="presParOf" srcId="{8C7170A5-8F6E-45D2-8FFF-7BFE1724C504}" destId="{DB0A7DF8-67D0-4275-A501-D41FC2579C31}" srcOrd="0" destOrd="0" presId="urn:microsoft.com/office/officeart/2018/2/layout/IconVerticalSolidList"/>
    <dgm:cxn modelId="{2160067F-57DC-4B99-891F-1FC4FCFD7BF4}" type="presParOf" srcId="{8C7170A5-8F6E-45D2-8FFF-7BFE1724C504}" destId="{D9250103-A131-4C4F-8895-F7ECCB493FF4}" srcOrd="1" destOrd="0" presId="urn:microsoft.com/office/officeart/2018/2/layout/IconVerticalSolidList"/>
    <dgm:cxn modelId="{7CBE8DCE-6430-447B-B34E-85B391E13684}" type="presParOf" srcId="{8C7170A5-8F6E-45D2-8FFF-7BFE1724C504}" destId="{F7C37490-C752-4256-AD5F-8DE00E41BFFE}" srcOrd="2" destOrd="0" presId="urn:microsoft.com/office/officeart/2018/2/layout/IconVerticalSolidList"/>
    <dgm:cxn modelId="{1700A2EC-BE36-4188-A28D-62B566AC1D6F}" type="presParOf" srcId="{8C7170A5-8F6E-45D2-8FFF-7BFE1724C504}" destId="{A7C26799-A786-424E-81BB-A30690A3E7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189C4F-B810-44D2-9B47-A335B094A1D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40F0126-2A10-4285-BC3D-A304702262C5}">
      <dgm:prSet/>
      <dgm:spPr/>
      <dgm:t>
        <a:bodyPr/>
        <a:lstStyle/>
        <a:p>
          <a:pPr>
            <a:lnSpc>
              <a:spcPct val="100000"/>
            </a:lnSpc>
          </a:pPr>
          <a:r>
            <a:rPr lang="en-US" b="1" dirty="0"/>
            <a:t>Chapter 9: pg. 377 - 384</a:t>
          </a:r>
          <a:endParaRPr lang="en-US" dirty="0"/>
        </a:p>
      </dgm:t>
    </dgm:pt>
    <dgm:pt modelId="{EAF63E58-D605-4EC5-A350-8C9F9CE4BD2D}" type="parTrans" cxnId="{795EB693-C39F-4FB9-809A-3034FAD9B1C6}">
      <dgm:prSet/>
      <dgm:spPr/>
      <dgm:t>
        <a:bodyPr/>
        <a:lstStyle/>
        <a:p>
          <a:endParaRPr lang="en-US"/>
        </a:p>
      </dgm:t>
    </dgm:pt>
    <dgm:pt modelId="{BC1EB1F9-9852-4147-B872-74656F72EAC1}" type="sibTrans" cxnId="{795EB693-C39F-4FB9-809A-3034FAD9B1C6}">
      <dgm:prSet/>
      <dgm:spPr/>
      <dgm:t>
        <a:bodyPr/>
        <a:lstStyle/>
        <a:p>
          <a:endParaRPr lang="en-US"/>
        </a:p>
      </dgm:t>
    </dgm:pt>
    <dgm:pt modelId="{54F4F996-3646-4DC4-B4C7-04B2EB195B09}" type="pres">
      <dgm:prSet presAssocID="{9E189C4F-B810-44D2-9B47-A335B094A1D5}" presName="root" presStyleCnt="0">
        <dgm:presLayoutVars>
          <dgm:dir/>
          <dgm:resizeHandles val="exact"/>
        </dgm:presLayoutVars>
      </dgm:prSet>
      <dgm:spPr/>
    </dgm:pt>
    <dgm:pt modelId="{8C7170A5-8F6E-45D2-8FFF-7BFE1724C504}" type="pres">
      <dgm:prSet presAssocID="{640F0126-2A10-4285-BC3D-A304702262C5}" presName="compNode" presStyleCnt="0"/>
      <dgm:spPr/>
    </dgm:pt>
    <dgm:pt modelId="{DB0A7DF8-67D0-4275-A501-D41FC2579C31}" type="pres">
      <dgm:prSet presAssocID="{640F0126-2A10-4285-BC3D-A304702262C5}" presName="bgRect" presStyleLbl="bgShp" presStyleIdx="0" presStyleCnt="1"/>
      <dgm:spPr/>
    </dgm:pt>
    <dgm:pt modelId="{D9250103-A131-4C4F-8895-F7ECCB493FF4}" type="pres">
      <dgm:prSet presAssocID="{640F0126-2A10-4285-BC3D-A304702262C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7C37490-C752-4256-AD5F-8DE00E41BFFE}" type="pres">
      <dgm:prSet presAssocID="{640F0126-2A10-4285-BC3D-A304702262C5}" presName="spaceRect" presStyleCnt="0"/>
      <dgm:spPr/>
    </dgm:pt>
    <dgm:pt modelId="{A7C26799-A786-424E-81BB-A30690A3E7B1}" type="pres">
      <dgm:prSet presAssocID="{640F0126-2A10-4285-BC3D-A304702262C5}" presName="parTx" presStyleLbl="revTx" presStyleIdx="0" presStyleCnt="1">
        <dgm:presLayoutVars>
          <dgm:chMax val="0"/>
          <dgm:chPref val="0"/>
        </dgm:presLayoutVars>
      </dgm:prSet>
      <dgm:spPr/>
    </dgm:pt>
  </dgm:ptLst>
  <dgm:cxnLst>
    <dgm:cxn modelId="{2231C85C-922D-4B4C-B99F-5E17C0BDDC65}" type="presOf" srcId="{640F0126-2A10-4285-BC3D-A304702262C5}" destId="{A7C26799-A786-424E-81BB-A30690A3E7B1}" srcOrd="0" destOrd="0" presId="urn:microsoft.com/office/officeart/2018/2/layout/IconVerticalSolidList"/>
    <dgm:cxn modelId="{C0DB6082-616D-4BDC-BAC4-F3F72306F1D7}" type="presOf" srcId="{9E189C4F-B810-44D2-9B47-A335B094A1D5}" destId="{54F4F996-3646-4DC4-B4C7-04B2EB195B09}" srcOrd="0" destOrd="0" presId="urn:microsoft.com/office/officeart/2018/2/layout/IconVerticalSolidList"/>
    <dgm:cxn modelId="{795EB693-C39F-4FB9-809A-3034FAD9B1C6}" srcId="{9E189C4F-B810-44D2-9B47-A335B094A1D5}" destId="{640F0126-2A10-4285-BC3D-A304702262C5}" srcOrd="0" destOrd="0" parTransId="{EAF63E58-D605-4EC5-A350-8C9F9CE4BD2D}" sibTransId="{BC1EB1F9-9852-4147-B872-74656F72EAC1}"/>
    <dgm:cxn modelId="{C78D2345-F46A-4518-88CF-60173F1C0C63}" type="presParOf" srcId="{54F4F996-3646-4DC4-B4C7-04B2EB195B09}" destId="{8C7170A5-8F6E-45D2-8FFF-7BFE1724C504}" srcOrd="0" destOrd="0" presId="urn:microsoft.com/office/officeart/2018/2/layout/IconVerticalSolidList"/>
    <dgm:cxn modelId="{65E491D5-841D-4268-B79A-42F305B175C4}" type="presParOf" srcId="{8C7170A5-8F6E-45D2-8FFF-7BFE1724C504}" destId="{DB0A7DF8-67D0-4275-A501-D41FC2579C31}" srcOrd="0" destOrd="0" presId="urn:microsoft.com/office/officeart/2018/2/layout/IconVerticalSolidList"/>
    <dgm:cxn modelId="{2160067F-57DC-4B99-891F-1FC4FCFD7BF4}" type="presParOf" srcId="{8C7170A5-8F6E-45D2-8FFF-7BFE1724C504}" destId="{D9250103-A131-4C4F-8895-F7ECCB493FF4}" srcOrd="1" destOrd="0" presId="urn:microsoft.com/office/officeart/2018/2/layout/IconVerticalSolidList"/>
    <dgm:cxn modelId="{7CBE8DCE-6430-447B-B34E-85B391E13684}" type="presParOf" srcId="{8C7170A5-8F6E-45D2-8FFF-7BFE1724C504}" destId="{F7C37490-C752-4256-AD5F-8DE00E41BFFE}" srcOrd="2" destOrd="0" presId="urn:microsoft.com/office/officeart/2018/2/layout/IconVerticalSolidList"/>
    <dgm:cxn modelId="{1700A2EC-BE36-4188-A28D-62B566AC1D6F}" type="presParOf" srcId="{8C7170A5-8F6E-45D2-8FFF-7BFE1724C504}" destId="{A7C26799-A786-424E-81BB-A30690A3E7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189C4F-B810-44D2-9B47-A335B094A1D5}"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640F0126-2A10-4285-BC3D-A304702262C5}">
      <dgm:prSet/>
      <dgm:spPr/>
      <dgm:t>
        <a:bodyPr/>
        <a:lstStyle/>
        <a:p>
          <a:pPr>
            <a:lnSpc>
              <a:spcPct val="100000"/>
            </a:lnSpc>
          </a:pPr>
          <a:r>
            <a:rPr lang="en-US" b="1" dirty="0"/>
            <a:t>Chapter 9: pg. 377 - 384</a:t>
          </a:r>
          <a:endParaRPr lang="en-US" dirty="0"/>
        </a:p>
      </dgm:t>
    </dgm:pt>
    <dgm:pt modelId="{EAF63E58-D605-4EC5-A350-8C9F9CE4BD2D}" type="parTrans" cxnId="{795EB693-C39F-4FB9-809A-3034FAD9B1C6}">
      <dgm:prSet/>
      <dgm:spPr/>
      <dgm:t>
        <a:bodyPr/>
        <a:lstStyle/>
        <a:p>
          <a:endParaRPr lang="en-US"/>
        </a:p>
      </dgm:t>
    </dgm:pt>
    <dgm:pt modelId="{BC1EB1F9-9852-4147-B872-74656F72EAC1}" type="sibTrans" cxnId="{795EB693-C39F-4FB9-809A-3034FAD9B1C6}">
      <dgm:prSet/>
      <dgm:spPr/>
      <dgm:t>
        <a:bodyPr/>
        <a:lstStyle/>
        <a:p>
          <a:endParaRPr lang="en-US"/>
        </a:p>
      </dgm:t>
    </dgm:pt>
    <dgm:pt modelId="{54F4F996-3646-4DC4-B4C7-04B2EB195B09}" type="pres">
      <dgm:prSet presAssocID="{9E189C4F-B810-44D2-9B47-A335B094A1D5}" presName="root" presStyleCnt="0">
        <dgm:presLayoutVars>
          <dgm:dir/>
          <dgm:resizeHandles val="exact"/>
        </dgm:presLayoutVars>
      </dgm:prSet>
      <dgm:spPr/>
    </dgm:pt>
    <dgm:pt modelId="{8C7170A5-8F6E-45D2-8FFF-7BFE1724C504}" type="pres">
      <dgm:prSet presAssocID="{640F0126-2A10-4285-BC3D-A304702262C5}" presName="compNode" presStyleCnt="0"/>
      <dgm:spPr/>
    </dgm:pt>
    <dgm:pt modelId="{DB0A7DF8-67D0-4275-A501-D41FC2579C31}" type="pres">
      <dgm:prSet presAssocID="{640F0126-2A10-4285-BC3D-A304702262C5}" presName="bgRect" presStyleLbl="bgShp" presStyleIdx="0" presStyleCnt="1"/>
      <dgm:spPr/>
    </dgm:pt>
    <dgm:pt modelId="{D9250103-A131-4C4F-8895-F7ECCB493FF4}" type="pres">
      <dgm:prSet presAssocID="{640F0126-2A10-4285-BC3D-A304702262C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F7C37490-C752-4256-AD5F-8DE00E41BFFE}" type="pres">
      <dgm:prSet presAssocID="{640F0126-2A10-4285-BC3D-A304702262C5}" presName="spaceRect" presStyleCnt="0"/>
      <dgm:spPr/>
    </dgm:pt>
    <dgm:pt modelId="{A7C26799-A786-424E-81BB-A30690A3E7B1}" type="pres">
      <dgm:prSet presAssocID="{640F0126-2A10-4285-BC3D-A304702262C5}" presName="parTx" presStyleLbl="revTx" presStyleIdx="0" presStyleCnt="1">
        <dgm:presLayoutVars>
          <dgm:chMax val="0"/>
          <dgm:chPref val="0"/>
        </dgm:presLayoutVars>
      </dgm:prSet>
      <dgm:spPr/>
    </dgm:pt>
  </dgm:ptLst>
  <dgm:cxnLst>
    <dgm:cxn modelId="{2231C85C-922D-4B4C-B99F-5E17C0BDDC65}" type="presOf" srcId="{640F0126-2A10-4285-BC3D-A304702262C5}" destId="{A7C26799-A786-424E-81BB-A30690A3E7B1}" srcOrd="0" destOrd="0" presId="urn:microsoft.com/office/officeart/2018/2/layout/IconVerticalSolidList"/>
    <dgm:cxn modelId="{C0DB6082-616D-4BDC-BAC4-F3F72306F1D7}" type="presOf" srcId="{9E189C4F-B810-44D2-9B47-A335B094A1D5}" destId="{54F4F996-3646-4DC4-B4C7-04B2EB195B09}" srcOrd="0" destOrd="0" presId="urn:microsoft.com/office/officeart/2018/2/layout/IconVerticalSolidList"/>
    <dgm:cxn modelId="{795EB693-C39F-4FB9-809A-3034FAD9B1C6}" srcId="{9E189C4F-B810-44D2-9B47-A335B094A1D5}" destId="{640F0126-2A10-4285-BC3D-A304702262C5}" srcOrd="0" destOrd="0" parTransId="{EAF63E58-D605-4EC5-A350-8C9F9CE4BD2D}" sibTransId="{BC1EB1F9-9852-4147-B872-74656F72EAC1}"/>
    <dgm:cxn modelId="{C78D2345-F46A-4518-88CF-60173F1C0C63}" type="presParOf" srcId="{54F4F996-3646-4DC4-B4C7-04B2EB195B09}" destId="{8C7170A5-8F6E-45D2-8FFF-7BFE1724C504}" srcOrd="0" destOrd="0" presId="urn:microsoft.com/office/officeart/2018/2/layout/IconVerticalSolidList"/>
    <dgm:cxn modelId="{65E491D5-841D-4268-B79A-42F305B175C4}" type="presParOf" srcId="{8C7170A5-8F6E-45D2-8FFF-7BFE1724C504}" destId="{DB0A7DF8-67D0-4275-A501-D41FC2579C31}" srcOrd="0" destOrd="0" presId="urn:microsoft.com/office/officeart/2018/2/layout/IconVerticalSolidList"/>
    <dgm:cxn modelId="{2160067F-57DC-4B99-891F-1FC4FCFD7BF4}" type="presParOf" srcId="{8C7170A5-8F6E-45D2-8FFF-7BFE1724C504}" destId="{D9250103-A131-4C4F-8895-F7ECCB493FF4}" srcOrd="1" destOrd="0" presId="urn:microsoft.com/office/officeart/2018/2/layout/IconVerticalSolidList"/>
    <dgm:cxn modelId="{7CBE8DCE-6430-447B-B34E-85B391E13684}" type="presParOf" srcId="{8C7170A5-8F6E-45D2-8FFF-7BFE1724C504}" destId="{F7C37490-C752-4256-AD5F-8DE00E41BFFE}" srcOrd="2" destOrd="0" presId="urn:microsoft.com/office/officeart/2018/2/layout/IconVerticalSolidList"/>
    <dgm:cxn modelId="{1700A2EC-BE36-4188-A28D-62B566AC1D6F}" type="presParOf" srcId="{8C7170A5-8F6E-45D2-8FFF-7BFE1724C504}" destId="{A7C26799-A786-424E-81BB-A30690A3E7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7DF8-67D0-4275-A501-D41FC2579C31}">
      <dsp:nvSpPr>
        <dsp:cNvPr id="0" name=""/>
        <dsp:cNvSpPr/>
      </dsp:nvSpPr>
      <dsp:spPr>
        <a:xfrm>
          <a:off x="0" y="1142226"/>
          <a:ext cx="7886700" cy="9790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50103-A131-4C4F-8895-F7ECCB493FF4}">
      <dsp:nvSpPr>
        <dsp:cNvPr id="0" name=""/>
        <dsp:cNvSpPr/>
      </dsp:nvSpPr>
      <dsp:spPr>
        <a:xfrm>
          <a:off x="296162" y="1362512"/>
          <a:ext cx="538478" cy="538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26799-A786-424E-81BB-A30690A3E7B1}">
      <dsp:nvSpPr>
        <dsp:cNvPr id="0" name=""/>
        <dsp:cNvSpPr/>
      </dsp:nvSpPr>
      <dsp:spPr>
        <a:xfrm>
          <a:off x="1130804" y="1142226"/>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111250">
            <a:lnSpc>
              <a:spcPct val="100000"/>
            </a:lnSpc>
            <a:spcBef>
              <a:spcPct val="0"/>
            </a:spcBef>
            <a:spcAft>
              <a:spcPct val="35000"/>
            </a:spcAft>
            <a:buNone/>
          </a:pPr>
          <a:r>
            <a:rPr lang="en-US" sz="2500" b="1" kern="1200" dirty="0"/>
            <a:t>Chapter 1</a:t>
          </a:r>
          <a:endParaRPr lang="en-US" sz="2500" kern="1200" dirty="0"/>
        </a:p>
      </dsp:txBody>
      <dsp:txXfrm>
        <a:off x="1130804" y="1142226"/>
        <a:ext cx="6755895" cy="9790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7DF8-67D0-4275-A501-D41FC2579C31}">
      <dsp:nvSpPr>
        <dsp:cNvPr id="0" name=""/>
        <dsp:cNvSpPr/>
      </dsp:nvSpPr>
      <dsp:spPr>
        <a:xfrm>
          <a:off x="0" y="1142226"/>
          <a:ext cx="7886700" cy="9790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50103-A131-4C4F-8895-F7ECCB493FF4}">
      <dsp:nvSpPr>
        <dsp:cNvPr id="0" name=""/>
        <dsp:cNvSpPr/>
      </dsp:nvSpPr>
      <dsp:spPr>
        <a:xfrm>
          <a:off x="296162" y="1362512"/>
          <a:ext cx="538478" cy="538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26799-A786-424E-81BB-A30690A3E7B1}">
      <dsp:nvSpPr>
        <dsp:cNvPr id="0" name=""/>
        <dsp:cNvSpPr/>
      </dsp:nvSpPr>
      <dsp:spPr>
        <a:xfrm>
          <a:off x="1130804" y="1142226"/>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111250">
            <a:lnSpc>
              <a:spcPct val="100000"/>
            </a:lnSpc>
            <a:spcBef>
              <a:spcPct val="0"/>
            </a:spcBef>
            <a:spcAft>
              <a:spcPct val="35000"/>
            </a:spcAft>
            <a:buNone/>
          </a:pPr>
          <a:r>
            <a:rPr lang="en-US" sz="2500" b="1" kern="1200" dirty="0"/>
            <a:t>Chapter 3</a:t>
          </a:r>
          <a:endParaRPr lang="en-US" sz="2500" kern="1200" dirty="0"/>
        </a:p>
      </dsp:txBody>
      <dsp:txXfrm>
        <a:off x="1130804" y="1142226"/>
        <a:ext cx="6755895" cy="9790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7DF8-67D0-4275-A501-D41FC2579C31}">
      <dsp:nvSpPr>
        <dsp:cNvPr id="0" name=""/>
        <dsp:cNvSpPr/>
      </dsp:nvSpPr>
      <dsp:spPr>
        <a:xfrm>
          <a:off x="0" y="1142226"/>
          <a:ext cx="7886700" cy="9790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50103-A131-4C4F-8895-F7ECCB493FF4}">
      <dsp:nvSpPr>
        <dsp:cNvPr id="0" name=""/>
        <dsp:cNvSpPr/>
      </dsp:nvSpPr>
      <dsp:spPr>
        <a:xfrm>
          <a:off x="296162" y="1362512"/>
          <a:ext cx="538478" cy="538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26799-A786-424E-81BB-A30690A3E7B1}">
      <dsp:nvSpPr>
        <dsp:cNvPr id="0" name=""/>
        <dsp:cNvSpPr/>
      </dsp:nvSpPr>
      <dsp:spPr>
        <a:xfrm>
          <a:off x="1130804" y="1142226"/>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111250">
            <a:lnSpc>
              <a:spcPct val="100000"/>
            </a:lnSpc>
            <a:spcBef>
              <a:spcPct val="0"/>
            </a:spcBef>
            <a:spcAft>
              <a:spcPct val="35000"/>
            </a:spcAft>
            <a:buNone/>
          </a:pPr>
          <a:r>
            <a:rPr lang="en-US" sz="2500" b="1" kern="1200" dirty="0"/>
            <a:t>Chapter 4: pg. </a:t>
          </a:r>
          <a:r>
            <a:rPr lang="en-CA" sz="2500" kern="1200" noProof="0" dirty="0">
              <a:solidFill>
                <a:schemeClr val="tx1"/>
              </a:solidFill>
              <a:effectLst/>
              <a:latin typeface="Arial" panose="020B0604020202020204" pitchFamily="34" charset="0"/>
              <a:cs typeface="Arial" panose="020B0604020202020204" pitchFamily="34" charset="0"/>
            </a:rPr>
            <a:t>121-134, 138-143, 145-159</a:t>
          </a:r>
          <a:endParaRPr lang="en-US" sz="2500" kern="1200" dirty="0"/>
        </a:p>
      </dsp:txBody>
      <dsp:txXfrm>
        <a:off x="1130804" y="1142226"/>
        <a:ext cx="6755895" cy="9790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7DF8-67D0-4275-A501-D41FC2579C31}">
      <dsp:nvSpPr>
        <dsp:cNvPr id="0" name=""/>
        <dsp:cNvSpPr/>
      </dsp:nvSpPr>
      <dsp:spPr>
        <a:xfrm>
          <a:off x="0" y="1142226"/>
          <a:ext cx="7886700" cy="9790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50103-A131-4C4F-8895-F7ECCB493FF4}">
      <dsp:nvSpPr>
        <dsp:cNvPr id="0" name=""/>
        <dsp:cNvSpPr/>
      </dsp:nvSpPr>
      <dsp:spPr>
        <a:xfrm>
          <a:off x="296162" y="1362512"/>
          <a:ext cx="538478" cy="538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26799-A786-424E-81BB-A30690A3E7B1}">
      <dsp:nvSpPr>
        <dsp:cNvPr id="0" name=""/>
        <dsp:cNvSpPr/>
      </dsp:nvSpPr>
      <dsp:spPr>
        <a:xfrm>
          <a:off x="1130804" y="1142226"/>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111250">
            <a:lnSpc>
              <a:spcPct val="100000"/>
            </a:lnSpc>
            <a:spcBef>
              <a:spcPct val="0"/>
            </a:spcBef>
            <a:spcAft>
              <a:spcPct val="35000"/>
            </a:spcAft>
            <a:buNone/>
          </a:pPr>
          <a:r>
            <a:rPr lang="en-US" sz="2500" b="1" kern="1200" dirty="0"/>
            <a:t>Chapter 9: pg. 377 - 384</a:t>
          </a:r>
          <a:endParaRPr lang="en-US" sz="2500" kern="1200" dirty="0"/>
        </a:p>
      </dsp:txBody>
      <dsp:txXfrm>
        <a:off x="1130804" y="1142226"/>
        <a:ext cx="6755895" cy="9790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7DF8-67D0-4275-A501-D41FC2579C31}">
      <dsp:nvSpPr>
        <dsp:cNvPr id="0" name=""/>
        <dsp:cNvSpPr/>
      </dsp:nvSpPr>
      <dsp:spPr>
        <a:xfrm>
          <a:off x="0" y="1142226"/>
          <a:ext cx="7886700" cy="9790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50103-A131-4C4F-8895-F7ECCB493FF4}">
      <dsp:nvSpPr>
        <dsp:cNvPr id="0" name=""/>
        <dsp:cNvSpPr/>
      </dsp:nvSpPr>
      <dsp:spPr>
        <a:xfrm>
          <a:off x="296162" y="1362512"/>
          <a:ext cx="538478" cy="538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26799-A786-424E-81BB-A30690A3E7B1}">
      <dsp:nvSpPr>
        <dsp:cNvPr id="0" name=""/>
        <dsp:cNvSpPr/>
      </dsp:nvSpPr>
      <dsp:spPr>
        <a:xfrm>
          <a:off x="1130804" y="1142226"/>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111250">
            <a:lnSpc>
              <a:spcPct val="100000"/>
            </a:lnSpc>
            <a:spcBef>
              <a:spcPct val="0"/>
            </a:spcBef>
            <a:spcAft>
              <a:spcPct val="35000"/>
            </a:spcAft>
            <a:buNone/>
          </a:pPr>
          <a:r>
            <a:rPr lang="en-US" sz="2500" b="1" kern="1200" dirty="0"/>
            <a:t>Chapter 9: pg. 377 - 384</a:t>
          </a:r>
          <a:endParaRPr lang="en-US" sz="2500" kern="1200" dirty="0"/>
        </a:p>
      </dsp:txBody>
      <dsp:txXfrm>
        <a:off x="1130804" y="1142226"/>
        <a:ext cx="6755895" cy="9790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68946B-B9DC-384A-8E96-5B7349C3AC1B}" type="datetimeFigureOut">
              <a:rPr lang="en-NL" smtClean="0"/>
              <a:t>02/06/2020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5AFF27-B691-B146-B51F-D6B3F17EEFF5}" type="slidenum">
              <a:rPr lang="en-NL" smtClean="0"/>
              <a:t>‹#›</a:t>
            </a:fld>
            <a:endParaRPr lang="en-NL"/>
          </a:p>
        </p:txBody>
      </p:sp>
    </p:spTree>
    <p:extLst>
      <p:ext uri="{BB962C8B-B14F-4D97-AF65-F5344CB8AC3E}">
        <p14:creationId xmlns:p14="http://schemas.microsoft.com/office/powerpoint/2010/main" val="393705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defRPr>
            </a:lvl1pPr>
            <a:lvl2pPr marL="730375" indent="-280913">
              <a:defRPr sz="2400">
                <a:solidFill>
                  <a:schemeClr val="tx1"/>
                </a:solidFill>
                <a:latin typeface="Times" charset="0"/>
              </a:defRPr>
            </a:lvl2pPr>
            <a:lvl3pPr marL="1123654" indent="-224731">
              <a:defRPr sz="2400">
                <a:solidFill>
                  <a:schemeClr val="tx1"/>
                </a:solidFill>
                <a:latin typeface="Times" charset="0"/>
              </a:defRPr>
            </a:lvl3pPr>
            <a:lvl4pPr marL="1573115" indent="-224731">
              <a:defRPr sz="2400">
                <a:solidFill>
                  <a:schemeClr val="tx1"/>
                </a:solidFill>
                <a:latin typeface="Times" charset="0"/>
              </a:defRPr>
            </a:lvl4pPr>
            <a:lvl5pPr marL="2022576" indent="-224731">
              <a:defRPr sz="2400">
                <a:solidFill>
                  <a:schemeClr val="tx1"/>
                </a:solidFill>
                <a:latin typeface="Times" charset="0"/>
              </a:defRPr>
            </a:lvl5pPr>
            <a:lvl6pPr marL="2472038" indent="-224731" eaLnBrk="0" fontAlgn="base" hangingPunct="0">
              <a:spcBef>
                <a:spcPct val="0"/>
              </a:spcBef>
              <a:spcAft>
                <a:spcPct val="0"/>
              </a:spcAft>
              <a:defRPr sz="2400">
                <a:solidFill>
                  <a:schemeClr val="tx1"/>
                </a:solidFill>
                <a:latin typeface="Times" charset="0"/>
              </a:defRPr>
            </a:lvl6pPr>
            <a:lvl7pPr marL="2921499" indent="-224731" eaLnBrk="0" fontAlgn="base" hangingPunct="0">
              <a:spcBef>
                <a:spcPct val="0"/>
              </a:spcBef>
              <a:spcAft>
                <a:spcPct val="0"/>
              </a:spcAft>
              <a:defRPr sz="2400">
                <a:solidFill>
                  <a:schemeClr val="tx1"/>
                </a:solidFill>
                <a:latin typeface="Times" charset="0"/>
              </a:defRPr>
            </a:lvl7pPr>
            <a:lvl8pPr marL="3370961" indent="-224731" eaLnBrk="0" fontAlgn="base" hangingPunct="0">
              <a:spcBef>
                <a:spcPct val="0"/>
              </a:spcBef>
              <a:spcAft>
                <a:spcPct val="0"/>
              </a:spcAft>
              <a:defRPr sz="2400">
                <a:solidFill>
                  <a:schemeClr val="tx1"/>
                </a:solidFill>
                <a:latin typeface="Times" charset="0"/>
              </a:defRPr>
            </a:lvl8pPr>
            <a:lvl9pPr marL="3820422" indent="-224731" eaLnBrk="0" fontAlgn="base" hangingPunct="0">
              <a:spcBef>
                <a:spcPct val="0"/>
              </a:spcBef>
              <a:spcAft>
                <a:spcPct val="0"/>
              </a:spcAft>
              <a:defRPr sz="2400">
                <a:solidFill>
                  <a:schemeClr val="tx1"/>
                </a:solidFill>
                <a:latin typeface="Times" charset="0"/>
              </a:defRPr>
            </a:lvl9pPr>
          </a:lstStyle>
          <a:p>
            <a:fld id="{64882A74-BF31-41C1-9B0A-096668F00054}" type="slidenum">
              <a:rPr lang="en-US" sz="1100"/>
              <a:pPr/>
              <a:t>13</a:t>
            </a:fld>
            <a:endParaRPr lang="en-US" sz="110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539181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35122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C8FFDB72-26E5-4636-BA1E-34C63A7DCB3B}" type="slidenum">
              <a:rPr lang="en-US" sz="1200" smtClean="0">
                <a:solidFill>
                  <a:srgbClr val="000000"/>
                </a:solidFill>
              </a:rPr>
              <a:pPr/>
              <a:t>51</a:t>
            </a:fld>
            <a:endParaRPr lang="en-US" sz="1200">
              <a:solidFill>
                <a:srgbClr val="000000"/>
              </a:solidFill>
            </a:endParaRPr>
          </a:p>
        </p:txBody>
      </p:sp>
      <p:sp>
        <p:nvSpPr>
          <p:cNvPr id="2099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8" rIns="91435" bIns="45718"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0C9E601-11A3-4B24-A130-69A55BE23085}" type="slidenum">
              <a:rPr lang="en-US" sz="1200">
                <a:solidFill>
                  <a:srgbClr val="000000"/>
                </a:solidFill>
                <a:latin typeface="Arial" charset="0"/>
              </a:rPr>
              <a:pPr algn="r"/>
              <a:t>51</a:t>
            </a:fld>
            <a:endParaRPr lang="en-US" sz="1200">
              <a:solidFill>
                <a:srgbClr val="000000"/>
              </a:solidFill>
              <a:latin typeface="Arial" charset="0"/>
            </a:endParaRPr>
          </a:p>
        </p:txBody>
      </p:sp>
      <p:sp>
        <p:nvSpPr>
          <p:cNvPr id="209924" name="Rectangle 2"/>
          <p:cNvSpPr>
            <a:spLocks noGrp="1" noRot="1" noChangeAspect="1" noChangeArrowheads="1" noTextEdit="1"/>
          </p:cNvSpPr>
          <p:nvPr>
            <p:ph type="sldImg"/>
          </p:nvPr>
        </p:nvSpPr>
        <p:spPr>
          <a:ln/>
        </p:spPr>
      </p:sp>
      <p:sp>
        <p:nvSpPr>
          <p:cNvPr id="20992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8194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D721CF8D-EA3C-4DE8-A7A4-0AC71FFB27C3}" type="slidenum">
              <a:rPr lang="en-US" sz="1100"/>
              <a:pPr algn="r"/>
              <a:t>16</a:t>
            </a:fld>
            <a:endParaRPr lang="en-US" sz="1100"/>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489182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7A705C28-8546-4464-9F57-413E01740646}" type="slidenum">
              <a:rPr lang="en-US" sz="1100"/>
              <a:pPr algn="r"/>
              <a:t>17</a:t>
            </a:fld>
            <a:endParaRPr lang="en-US" sz="110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1183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txBox="1">
            <a:spLocks noGrp="1" noChangeArrowheads="1"/>
          </p:cNvSpPr>
          <p:nvPr/>
        </p:nvSpPr>
        <p:spPr bwMode="auto">
          <a:xfrm>
            <a:off x="3884613" y="8684720"/>
            <a:ext cx="2971800" cy="4577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9893" tIns="44946" rIns="89893" bIns="44946" anchor="b"/>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r"/>
            <a:fld id="{C452F8D2-9819-4B7F-B4A3-E7539852BDBD}" type="slidenum">
              <a:rPr lang="en-US" sz="1100"/>
              <a:pPr algn="r"/>
              <a:t>20</a:t>
            </a:fld>
            <a:endParaRPr lang="en-US" sz="110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816554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275CCDEE-6A2E-4F48-8D6A-3C20097B3D49}" type="slidenum">
              <a:rPr lang="en-US" smtClean="0">
                <a:solidFill>
                  <a:prstClr val="black"/>
                </a:solidFill>
              </a:rPr>
              <a:pPr/>
              <a:t>25</a:t>
            </a:fld>
            <a:endParaRPr lang="en-US">
              <a:solidFill>
                <a:prstClr val="black"/>
              </a:solidFill>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2030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35D41CC-8A5F-4248-AD9E-833D44077DB6}" type="slidenum">
              <a:rPr lang="en-US" smtClean="0">
                <a:solidFill>
                  <a:srgbClr val="000000"/>
                </a:solidFill>
              </a:rPr>
              <a:pPr/>
              <a:t>31</a:t>
            </a:fld>
            <a:endParaRPr lang="en-US">
              <a:solidFill>
                <a:srgbClr val="000000"/>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8858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CF84F4D0-C531-4827-9F27-B9734DD17B5E}" type="slidenum">
              <a:rPr lang="en-US" smtClean="0">
                <a:solidFill>
                  <a:srgbClr val="000000"/>
                </a:solidFill>
              </a:rPr>
              <a:pPr/>
              <a:t>32</a:t>
            </a:fld>
            <a:endParaRPr lang="en-US">
              <a:solidFill>
                <a:srgbClr val="000000"/>
              </a:solidFill>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55650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84793235-CD37-4F4C-A72D-1B125FFD5A5C}" type="slidenum">
              <a:rPr lang="en-US" smtClean="0">
                <a:solidFill>
                  <a:srgbClr val="000000"/>
                </a:solidFill>
              </a:rPr>
              <a:pPr/>
              <a:t>33</a:t>
            </a:fld>
            <a:endParaRPr lang="en-US">
              <a:solidFill>
                <a:srgbClr val="000000"/>
              </a:solidFill>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3163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37" eaLnBrk="0" hangingPunct="0">
              <a:defRPr sz="2400" b="1">
                <a:solidFill>
                  <a:schemeClr val="tx1"/>
                </a:solidFill>
                <a:latin typeface="Times New Roman" pitchFamily="18" charset="0"/>
              </a:defRPr>
            </a:lvl1pPr>
            <a:lvl2pPr marL="729057" indent="-280406" defTabSz="914437" eaLnBrk="0" hangingPunct="0">
              <a:defRPr sz="2400" b="1">
                <a:solidFill>
                  <a:schemeClr val="tx1"/>
                </a:solidFill>
                <a:latin typeface="Times New Roman" pitchFamily="18" charset="0"/>
              </a:defRPr>
            </a:lvl2pPr>
            <a:lvl3pPr marL="1121626" indent="-224325" defTabSz="914437" eaLnBrk="0" hangingPunct="0">
              <a:defRPr sz="2400" b="1">
                <a:solidFill>
                  <a:schemeClr val="tx1"/>
                </a:solidFill>
                <a:latin typeface="Times New Roman" pitchFamily="18" charset="0"/>
              </a:defRPr>
            </a:lvl3pPr>
            <a:lvl4pPr marL="1570276" indent="-224325" defTabSz="914437" eaLnBrk="0" hangingPunct="0">
              <a:defRPr sz="2400" b="1">
                <a:solidFill>
                  <a:schemeClr val="tx1"/>
                </a:solidFill>
                <a:latin typeface="Times New Roman" pitchFamily="18" charset="0"/>
              </a:defRPr>
            </a:lvl4pPr>
            <a:lvl5pPr marL="2018927" indent="-224325" defTabSz="914437" eaLnBrk="0" hangingPunct="0">
              <a:defRPr sz="2400" b="1">
                <a:solidFill>
                  <a:schemeClr val="tx1"/>
                </a:solidFill>
                <a:latin typeface="Times New Roman" pitchFamily="18" charset="0"/>
              </a:defRPr>
            </a:lvl5pPr>
            <a:lvl6pPr marL="2467577" indent="-224325" defTabSz="914437" eaLnBrk="0" fontAlgn="base" hangingPunct="0">
              <a:spcBef>
                <a:spcPct val="0"/>
              </a:spcBef>
              <a:spcAft>
                <a:spcPct val="0"/>
              </a:spcAft>
              <a:defRPr sz="2400" b="1">
                <a:solidFill>
                  <a:schemeClr val="tx1"/>
                </a:solidFill>
                <a:latin typeface="Times New Roman" pitchFamily="18" charset="0"/>
              </a:defRPr>
            </a:lvl6pPr>
            <a:lvl7pPr marL="2916227" indent="-224325" defTabSz="914437" eaLnBrk="0" fontAlgn="base" hangingPunct="0">
              <a:spcBef>
                <a:spcPct val="0"/>
              </a:spcBef>
              <a:spcAft>
                <a:spcPct val="0"/>
              </a:spcAft>
              <a:defRPr sz="2400" b="1">
                <a:solidFill>
                  <a:schemeClr val="tx1"/>
                </a:solidFill>
                <a:latin typeface="Times New Roman" pitchFamily="18" charset="0"/>
              </a:defRPr>
            </a:lvl7pPr>
            <a:lvl8pPr marL="3364878" indent="-224325" defTabSz="914437" eaLnBrk="0" fontAlgn="base" hangingPunct="0">
              <a:spcBef>
                <a:spcPct val="0"/>
              </a:spcBef>
              <a:spcAft>
                <a:spcPct val="0"/>
              </a:spcAft>
              <a:defRPr sz="2400" b="1">
                <a:solidFill>
                  <a:schemeClr val="tx1"/>
                </a:solidFill>
                <a:latin typeface="Times New Roman" pitchFamily="18" charset="0"/>
              </a:defRPr>
            </a:lvl8pPr>
            <a:lvl9pPr marL="3813528" indent="-224325" defTabSz="914437" eaLnBrk="0" fontAlgn="base" hangingPunct="0">
              <a:spcBef>
                <a:spcPct val="0"/>
              </a:spcBef>
              <a:spcAft>
                <a:spcPct val="0"/>
              </a:spcAft>
              <a:defRPr sz="2400" b="1">
                <a:solidFill>
                  <a:schemeClr val="tx1"/>
                </a:solidFill>
                <a:latin typeface="Times New Roman" pitchFamily="18" charset="0"/>
              </a:defRPr>
            </a:lvl9pPr>
          </a:lstStyle>
          <a:p>
            <a:pPr eaLnBrk="1" hangingPunct="1"/>
            <a:fld id="{15BD2BCE-CB12-45A0-AF01-7859CE411560}" type="slidenum">
              <a:rPr lang="en-US" sz="1200" b="0">
                <a:solidFill>
                  <a:srgbClr val="000000"/>
                </a:solidFill>
              </a:rPr>
              <a:pPr eaLnBrk="1" hangingPunct="1"/>
              <a:t>49</a:t>
            </a:fld>
            <a:endParaRPr lang="en-US" sz="1200" b="0">
              <a:solidFill>
                <a:srgbClr val="000000"/>
              </a:solidFill>
            </a:endParaRPr>
          </a:p>
        </p:txBody>
      </p:sp>
      <p:sp>
        <p:nvSpPr>
          <p:cNvPr id="125955" name="Rectangle 7"/>
          <p:cNvSpPr txBox="1">
            <a:spLocks noGrp="1" noChangeArrowheads="1"/>
          </p:cNvSpPr>
          <p:nvPr/>
        </p:nvSpPr>
        <p:spPr bwMode="auto">
          <a:xfrm>
            <a:off x="3884027" y="8684926"/>
            <a:ext cx="2972421" cy="457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8" rIns="91435" bIns="45718" anchor="b"/>
          <a:lstStyle>
            <a:lvl1pPr defTabSz="931863" eaLnBrk="0" hangingPunct="0">
              <a:defRPr sz="2400" b="1">
                <a:solidFill>
                  <a:schemeClr val="tx1"/>
                </a:solidFill>
                <a:latin typeface="Times New Roman" pitchFamily="18" charset="0"/>
              </a:defRPr>
            </a:lvl1pPr>
            <a:lvl2pPr marL="742950" indent="-285750" defTabSz="931863" eaLnBrk="0" hangingPunct="0">
              <a:defRPr sz="2400" b="1">
                <a:solidFill>
                  <a:schemeClr val="tx1"/>
                </a:solidFill>
                <a:latin typeface="Times New Roman" pitchFamily="18" charset="0"/>
              </a:defRPr>
            </a:lvl2pPr>
            <a:lvl3pPr marL="1143000" indent="-228600" defTabSz="931863" eaLnBrk="0" hangingPunct="0">
              <a:defRPr sz="2400" b="1">
                <a:solidFill>
                  <a:schemeClr val="tx1"/>
                </a:solidFill>
                <a:latin typeface="Times New Roman" pitchFamily="18" charset="0"/>
              </a:defRPr>
            </a:lvl3pPr>
            <a:lvl4pPr marL="1600200" indent="-228600" defTabSz="931863" eaLnBrk="0" hangingPunct="0">
              <a:defRPr sz="2400" b="1">
                <a:solidFill>
                  <a:schemeClr val="tx1"/>
                </a:solidFill>
                <a:latin typeface="Times New Roman" pitchFamily="18" charset="0"/>
              </a:defRPr>
            </a:lvl4pPr>
            <a:lvl5pPr marL="2057400" indent="-228600" defTabSz="931863" eaLnBrk="0" hangingPunct="0">
              <a:defRPr sz="2400" b="1">
                <a:solidFill>
                  <a:schemeClr val="tx1"/>
                </a:solidFill>
                <a:latin typeface="Times New Roman" pitchFamily="18" charset="0"/>
              </a:defRPr>
            </a:lvl5pPr>
            <a:lvl6pPr marL="2514600" indent="-228600" defTabSz="931863" eaLnBrk="0" fontAlgn="base" hangingPunct="0">
              <a:spcBef>
                <a:spcPct val="0"/>
              </a:spcBef>
              <a:spcAft>
                <a:spcPct val="0"/>
              </a:spcAft>
              <a:defRPr sz="2400" b="1">
                <a:solidFill>
                  <a:schemeClr val="tx1"/>
                </a:solidFill>
                <a:latin typeface="Times New Roman" pitchFamily="18" charset="0"/>
              </a:defRPr>
            </a:lvl6pPr>
            <a:lvl7pPr marL="2971800" indent="-228600" defTabSz="931863" eaLnBrk="0" fontAlgn="base" hangingPunct="0">
              <a:spcBef>
                <a:spcPct val="0"/>
              </a:spcBef>
              <a:spcAft>
                <a:spcPct val="0"/>
              </a:spcAft>
              <a:defRPr sz="2400" b="1">
                <a:solidFill>
                  <a:schemeClr val="tx1"/>
                </a:solidFill>
                <a:latin typeface="Times New Roman" pitchFamily="18" charset="0"/>
              </a:defRPr>
            </a:lvl7pPr>
            <a:lvl8pPr marL="3429000" indent="-228600" defTabSz="931863" eaLnBrk="0" fontAlgn="base" hangingPunct="0">
              <a:spcBef>
                <a:spcPct val="0"/>
              </a:spcBef>
              <a:spcAft>
                <a:spcPct val="0"/>
              </a:spcAft>
              <a:defRPr sz="2400" b="1">
                <a:solidFill>
                  <a:schemeClr val="tx1"/>
                </a:solidFill>
                <a:latin typeface="Times New Roman" pitchFamily="18" charset="0"/>
              </a:defRPr>
            </a:lvl8pPr>
            <a:lvl9pPr marL="3886200" indent="-228600" defTabSz="931863" eaLnBrk="0" fontAlgn="base" hangingPunct="0">
              <a:spcBef>
                <a:spcPct val="0"/>
              </a:spcBef>
              <a:spcAft>
                <a:spcPct val="0"/>
              </a:spcAft>
              <a:defRPr sz="2400" b="1">
                <a:solidFill>
                  <a:schemeClr val="tx1"/>
                </a:solidFill>
                <a:latin typeface="Times New Roman" pitchFamily="18" charset="0"/>
              </a:defRPr>
            </a:lvl9pPr>
          </a:lstStyle>
          <a:p>
            <a:pPr algn="r" eaLnBrk="1" hangingPunct="1"/>
            <a:fld id="{1880E356-FA89-4631-9BFD-0AA4A840E0D3}" type="slidenum">
              <a:rPr lang="en-US" sz="1200" b="0">
                <a:solidFill>
                  <a:srgbClr val="000000"/>
                </a:solidFill>
                <a:latin typeface="Arial" pitchFamily="34" charset="0"/>
              </a:rPr>
              <a:pPr algn="r" eaLnBrk="1" hangingPunct="1"/>
              <a:t>49</a:t>
            </a:fld>
            <a:endParaRPr lang="en-US" sz="1200" b="0">
              <a:solidFill>
                <a:srgbClr val="000000"/>
              </a:solidFill>
              <a:latin typeface="Arial" pitchFamily="34"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15724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2BEE-387F-144D-92D1-2C7FE1575C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0310BBBF-9300-974D-A859-C091744BB4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9BAEE51D-EC67-FF49-A096-B154EA4D0061}"/>
              </a:ext>
            </a:extLst>
          </p:cNvPr>
          <p:cNvSpPr>
            <a:spLocks noGrp="1"/>
          </p:cNvSpPr>
          <p:nvPr>
            <p:ph type="dt" sz="half" idx="10"/>
          </p:nvPr>
        </p:nvSpPr>
        <p:spPr/>
        <p:txBody>
          <a:bodyPr/>
          <a:lstStyle/>
          <a:p>
            <a:fld id="{ACB97418-15C6-8E4A-9A1C-595BE14F9CC8}" type="datetimeFigureOut">
              <a:rPr lang="en-NL" smtClean="0"/>
              <a:t>02/06/2020</a:t>
            </a:fld>
            <a:endParaRPr lang="en-NL"/>
          </a:p>
        </p:txBody>
      </p:sp>
      <p:sp>
        <p:nvSpPr>
          <p:cNvPr id="5" name="Footer Placeholder 4">
            <a:extLst>
              <a:ext uri="{FF2B5EF4-FFF2-40B4-BE49-F238E27FC236}">
                <a16:creationId xmlns:a16="http://schemas.microsoft.com/office/drawing/2014/main" id="{69D23577-6438-7147-8D14-22BE85B7C60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E47A76C-A304-9B4B-9611-A85A60B49504}"/>
              </a:ext>
            </a:extLst>
          </p:cNvPr>
          <p:cNvSpPr>
            <a:spLocks noGrp="1"/>
          </p:cNvSpPr>
          <p:nvPr>
            <p:ph type="sldNum" sz="quarter" idx="12"/>
          </p:nvPr>
        </p:nvSpPr>
        <p:spPr/>
        <p:txBody>
          <a:bodyPr/>
          <a:lstStyle/>
          <a:p>
            <a:fld id="{5B93B3D1-4F87-9749-B9DB-A09F5B3490AC}" type="slidenum">
              <a:rPr lang="en-NL" smtClean="0"/>
              <a:t>‹#›</a:t>
            </a:fld>
            <a:endParaRPr lang="en-NL"/>
          </a:p>
        </p:txBody>
      </p:sp>
    </p:spTree>
    <p:extLst>
      <p:ext uri="{BB962C8B-B14F-4D97-AF65-F5344CB8AC3E}">
        <p14:creationId xmlns:p14="http://schemas.microsoft.com/office/powerpoint/2010/main" val="4002775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405A1-7B61-F24C-BD9A-EDA6EC29137C}"/>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122493A-2B98-B745-A933-5F316B9C618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BC844DEF-16FE-4C4F-8BC8-465BD3638AB7}"/>
              </a:ext>
            </a:extLst>
          </p:cNvPr>
          <p:cNvSpPr>
            <a:spLocks noGrp="1"/>
          </p:cNvSpPr>
          <p:nvPr>
            <p:ph type="dt" sz="half" idx="10"/>
          </p:nvPr>
        </p:nvSpPr>
        <p:spPr/>
        <p:txBody>
          <a:bodyPr/>
          <a:lstStyle/>
          <a:p>
            <a:fld id="{ACB97418-15C6-8E4A-9A1C-595BE14F9CC8}" type="datetimeFigureOut">
              <a:rPr lang="en-NL" smtClean="0"/>
              <a:t>02/06/2020</a:t>
            </a:fld>
            <a:endParaRPr lang="en-NL"/>
          </a:p>
        </p:txBody>
      </p:sp>
      <p:sp>
        <p:nvSpPr>
          <p:cNvPr id="5" name="Footer Placeholder 4">
            <a:extLst>
              <a:ext uri="{FF2B5EF4-FFF2-40B4-BE49-F238E27FC236}">
                <a16:creationId xmlns:a16="http://schemas.microsoft.com/office/drawing/2014/main" id="{491FBFC4-BBD6-724F-848D-958885A16F5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DDC83CFA-E085-FD49-900B-5343F1E2798E}"/>
              </a:ext>
            </a:extLst>
          </p:cNvPr>
          <p:cNvSpPr>
            <a:spLocks noGrp="1"/>
          </p:cNvSpPr>
          <p:nvPr>
            <p:ph type="sldNum" sz="quarter" idx="12"/>
          </p:nvPr>
        </p:nvSpPr>
        <p:spPr/>
        <p:txBody>
          <a:bodyPr/>
          <a:lstStyle/>
          <a:p>
            <a:fld id="{5B93B3D1-4F87-9749-B9DB-A09F5B3490AC}" type="slidenum">
              <a:rPr lang="en-NL" smtClean="0"/>
              <a:t>‹#›</a:t>
            </a:fld>
            <a:endParaRPr lang="en-NL"/>
          </a:p>
        </p:txBody>
      </p:sp>
    </p:spTree>
    <p:extLst>
      <p:ext uri="{BB962C8B-B14F-4D97-AF65-F5344CB8AC3E}">
        <p14:creationId xmlns:p14="http://schemas.microsoft.com/office/powerpoint/2010/main" val="3464421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E13872-DEDC-7F4A-B8BC-1BFF50D1568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FE28F6A2-3A5D-5A4C-8CD3-A78A4016905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DEE07CFE-656B-8246-A6D7-D10137DFDE41}"/>
              </a:ext>
            </a:extLst>
          </p:cNvPr>
          <p:cNvSpPr>
            <a:spLocks noGrp="1"/>
          </p:cNvSpPr>
          <p:nvPr>
            <p:ph type="dt" sz="half" idx="10"/>
          </p:nvPr>
        </p:nvSpPr>
        <p:spPr/>
        <p:txBody>
          <a:bodyPr/>
          <a:lstStyle/>
          <a:p>
            <a:fld id="{ACB97418-15C6-8E4A-9A1C-595BE14F9CC8}" type="datetimeFigureOut">
              <a:rPr lang="en-NL" smtClean="0"/>
              <a:t>02/06/2020</a:t>
            </a:fld>
            <a:endParaRPr lang="en-NL"/>
          </a:p>
        </p:txBody>
      </p:sp>
      <p:sp>
        <p:nvSpPr>
          <p:cNvPr id="5" name="Footer Placeholder 4">
            <a:extLst>
              <a:ext uri="{FF2B5EF4-FFF2-40B4-BE49-F238E27FC236}">
                <a16:creationId xmlns:a16="http://schemas.microsoft.com/office/drawing/2014/main" id="{AF889F5A-D0AB-7447-8EF9-51BE88DDE6B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C0AEB5-C740-0646-8722-72D1FCCA573E}"/>
              </a:ext>
            </a:extLst>
          </p:cNvPr>
          <p:cNvSpPr>
            <a:spLocks noGrp="1"/>
          </p:cNvSpPr>
          <p:nvPr>
            <p:ph type="sldNum" sz="quarter" idx="12"/>
          </p:nvPr>
        </p:nvSpPr>
        <p:spPr/>
        <p:txBody>
          <a:bodyPr/>
          <a:lstStyle/>
          <a:p>
            <a:fld id="{5B93B3D1-4F87-9749-B9DB-A09F5B3490AC}" type="slidenum">
              <a:rPr lang="en-NL" smtClean="0"/>
              <a:t>‹#›</a:t>
            </a:fld>
            <a:endParaRPr lang="en-NL"/>
          </a:p>
        </p:txBody>
      </p:sp>
    </p:spTree>
    <p:extLst>
      <p:ext uri="{BB962C8B-B14F-4D97-AF65-F5344CB8AC3E}">
        <p14:creationId xmlns:p14="http://schemas.microsoft.com/office/powerpoint/2010/main" val="310295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5783C-2C20-FE44-99A0-99D00885F716}"/>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3D8780F-8B0D-7F4F-B8C4-F40BFBF4836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966D07F-6855-B44E-AB0E-330D777B4157}"/>
              </a:ext>
            </a:extLst>
          </p:cNvPr>
          <p:cNvSpPr>
            <a:spLocks noGrp="1"/>
          </p:cNvSpPr>
          <p:nvPr>
            <p:ph type="dt" sz="half" idx="10"/>
          </p:nvPr>
        </p:nvSpPr>
        <p:spPr/>
        <p:txBody>
          <a:bodyPr/>
          <a:lstStyle/>
          <a:p>
            <a:fld id="{ACB97418-15C6-8E4A-9A1C-595BE14F9CC8}" type="datetimeFigureOut">
              <a:rPr lang="en-NL" smtClean="0"/>
              <a:t>02/06/2020</a:t>
            </a:fld>
            <a:endParaRPr lang="en-NL"/>
          </a:p>
        </p:txBody>
      </p:sp>
      <p:sp>
        <p:nvSpPr>
          <p:cNvPr id="5" name="Footer Placeholder 4">
            <a:extLst>
              <a:ext uri="{FF2B5EF4-FFF2-40B4-BE49-F238E27FC236}">
                <a16:creationId xmlns:a16="http://schemas.microsoft.com/office/drawing/2014/main" id="{1D3FE6F9-151A-EB4C-86AC-2E126DAA7EB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66DF56F-DDF1-D845-914B-ED2D4DF924AC}"/>
              </a:ext>
            </a:extLst>
          </p:cNvPr>
          <p:cNvSpPr>
            <a:spLocks noGrp="1"/>
          </p:cNvSpPr>
          <p:nvPr>
            <p:ph type="sldNum" sz="quarter" idx="12"/>
          </p:nvPr>
        </p:nvSpPr>
        <p:spPr/>
        <p:txBody>
          <a:bodyPr/>
          <a:lstStyle/>
          <a:p>
            <a:fld id="{5B93B3D1-4F87-9749-B9DB-A09F5B3490AC}" type="slidenum">
              <a:rPr lang="en-NL" smtClean="0"/>
              <a:t>‹#›</a:t>
            </a:fld>
            <a:endParaRPr lang="en-NL"/>
          </a:p>
        </p:txBody>
      </p:sp>
    </p:spTree>
    <p:extLst>
      <p:ext uri="{BB962C8B-B14F-4D97-AF65-F5344CB8AC3E}">
        <p14:creationId xmlns:p14="http://schemas.microsoft.com/office/powerpoint/2010/main" val="1158721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3030-1DA0-7542-93E6-E7D54A7D59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D593AD49-A9DC-CD40-BEB3-115F9920E9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A39E9B-E4A7-EF47-9AAF-09C3D6AF0BA7}"/>
              </a:ext>
            </a:extLst>
          </p:cNvPr>
          <p:cNvSpPr>
            <a:spLocks noGrp="1"/>
          </p:cNvSpPr>
          <p:nvPr>
            <p:ph type="dt" sz="half" idx="10"/>
          </p:nvPr>
        </p:nvSpPr>
        <p:spPr/>
        <p:txBody>
          <a:bodyPr/>
          <a:lstStyle/>
          <a:p>
            <a:fld id="{ACB97418-15C6-8E4A-9A1C-595BE14F9CC8}" type="datetimeFigureOut">
              <a:rPr lang="en-NL" smtClean="0"/>
              <a:t>02/06/2020</a:t>
            </a:fld>
            <a:endParaRPr lang="en-NL"/>
          </a:p>
        </p:txBody>
      </p:sp>
      <p:sp>
        <p:nvSpPr>
          <p:cNvPr id="5" name="Footer Placeholder 4">
            <a:extLst>
              <a:ext uri="{FF2B5EF4-FFF2-40B4-BE49-F238E27FC236}">
                <a16:creationId xmlns:a16="http://schemas.microsoft.com/office/drawing/2014/main" id="{52AAC13D-7070-5640-B8EF-AC0D0873EFF5}"/>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05BFAE3-3018-504D-9ACA-6D971765005E}"/>
              </a:ext>
            </a:extLst>
          </p:cNvPr>
          <p:cNvSpPr>
            <a:spLocks noGrp="1"/>
          </p:cNvSpPr>
          <p:nvPr>
            <p:ph type="sldNum" sz="quarter" idx="12"/>
          </p:nvPr>
        </p:nvSpPr>
        <p:spPr/>
        <p:txBody>
          <a:bodyPr/>
          <a:lstStyle/>
          <a:p>
            <a:fld id="{5B93B3D1-4F87-9749-B9DB-A09F5B3490AC}" type="slidenum">
              <a:rPr lang="en-NL" smtClean="0"/>
              <a:t>‹#›</a:t>
            </a:fld>
            <a:endParaRPr lang="en-NL"/>
          </a:p>
        </p:txBody>
      </p:sp>
    </p:spTree>
    <p:extLst>
      <p:ext uri="{BB962C8B-B14F-4D97-AF65-F5344CB8AC3E}">
        <p14:creationId xmlns:p14="http://schemas.microsoft.com/office/powerpoint/2010/main" val="3828279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F417-63EE-004D-8BC1-578AD71E9D7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084EDF1-497B-D349-8ED1-4DFDC956303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A3FC59DC-94AB-DD4C-981A-1DB60D443A2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FFF1D6C-3C3B-764B-BE00-EE3CEFF030F9}"/>
              </a:ext>
            </a:extLst>
          </p:cNvPr>
          <p:cNvSpPr>
            <a:spLocks noGrp="1"/>
          </p:cNvSpPr>
          <p:nvPr>
            <p:ph type="dt" sz="half" idx="10"/>
          </p:nvPr>
        </p:nvSpPr>
        <p:spPr/>
        <p:txBody>
          <a:bodyPr/>
          <a:lstStyle/>
          <a:p>
            <a:fld id="{ACB97418-15C6-8E4A-9A1C-595BE14F9CC8}" type="datetimeFigureOut">
              <a:rPr lang="en-NL" smtClean="0"/>
              <a:t>02/06/2020</a:t>
            </a:fld>
            <a:endParaRPr lang="en-NL"/>
          </a:p>
        </p:txBody>
      </p:sp>
      <p:sp>
        <p:nvSpPr>
          <p:cNvPr id="6" name="Footer Placeholder 5">
            <a:extLst>
              <a:ext uri="{FF2B5EF4-FFF2-40B4-BE49-F238E27FC236}">
                <a16:creationId xmlns:a16="http://schemas.microsoft.com/office/drawing/2014/main" id="{AC8A2AB4-64AA-0F44-A4E0-54F440C3248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0901351E-54F6-2947-A702-D3217D2482A6}"/>
              </a:ext>
            </a:extLst>
          </p:cNvPr>
          <p:cNvSpPr>
            <a:spLocks noGrp="1"/>
          </p:cNvSpPr>
          <p:nvPr>
            <p:ph type="sldNum" sz="quarter" idx="12"/>
          </p:nvPr>
        </p:nvSpPr>
        <p:spPr/>
        <p:txBody>
          <a:bodyPr/>
          <a:lstStyle/>
          <a:p>
            <a:fld id="{5B93B3D1-4F87-9749-B9DB-A09F5B3490AC}" type="slidenum">
              <a:rPr lang="en-NL" smtClean="0"/>
              <a:t>‹#›</a:t>
            </a:fld>
            <a:endParaRPr lang="en-NL"/>
          </a:p>
        </p:txBody>
      </p:sp>
    </p:spTree>
    <p:extLst>
      <p:ext uri="{BB962C8B-B14F-4D97-AF65-F5344CB8AC3E}">
        <p14:creationId xmlns:p14="http://schemas.microsoft.com/office/powerpoint/2010/main" val="296290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D2CE-5161-4542-8150-D8A4D23D9301}"/>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943A903C-150F-5D49-B61C-6F2D858592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2D04DDE-0833-5B45-9B21-588666B066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45F4796C-CA73-F248-B48A-301E20B6D5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ABB00F3-3C9C-E248-979A-C2CB5754FD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C6ADCE5D-0AF3-B84D-AF42-7E96F41BDA90}"/>
              </a:ext>
            </a:extLst>
          </p:cNvPr>
          <p:cNvSpPr>
            <a:spLocks noGrp="1"/>
          </p:cNvSpPr>
          <p:nvPr>
            <p:ph type="dt" sz="half" idx="10"/>
          </p:nvPr>
        </p:nvSpPr>
        <p:spPr/>
        <p:txBody>
          <a:bodyPr/>
          <a:lstStyle/>
          <a:p>
            <a:fld id="{ACB97418-15C6-8E4A-9A1C-595BE14F9CC8}" type="datetimeFigureOut">
              <a:rPr lang="en-NL" smtClean="0"/>
              <a:t>02/06/2020</a:t>
            </a:fld>
            <a:endParaRPr lang="en-NL"/>
          </a:p>
        </p:txBody>
      </p:sp>
      <p:sp>
        <p:nvSpPr>
          <p:cNvPr id="8" name="Footer Placeholder 7">
            <a:extLst>
              <a:ext uri="{FF2B5EF4-FFF2-40B4-BE49-F238E27FC236}">
                <a16:creationId xmlns:a16="http://schemas.microsoft.com/office/drawing/2014/main" id="{DCDEFF2D-F425-5F45-B238-904553C8143C}"/>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286F1BEA-22D7-5C47-BD79-224BA3A320D3}"/>
              </a:ext>
            </a:extLst>
          </p:cNvPr>
          <p:cNvSpPr>
            <a:spLocks noGrp="1"/>
          </p:cNvSpPr>
          <p:nvPr>
            <p:ph type="sldNum" sz="quarter" idx="12"/>
          </p:nvPr>
        </p:nvSpPr>
        <p:spPr/>
        <p:txBody>
          <a:bodyPr/>
          <a:lstStyle/>
          <a:p>
            <a:fld id="{5B93B3D1-4F87-9749-B9DB-A09F5B3490AC}" type="slidenum">
              <a:rPr lang="en-NL" smtClean="0"/>
              <a:t>‹#›</a:t>
            </a:fld>
            <a:endParaRPr lang="en-NL"/>
          </a:p>
        </p:txBody>
      </p:sp>
    </p:spTree>
    <p:extLst>
      <p:ext uri="{BB962C8B-B14F-4D97-AF65-F5344CB8AC3E}">
        <p14:creationId xmlns:p14="http://schemas.microsoft.com/office/powerpoint/2010/main" val="4271045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1241-4887-6C44-9F0C-829A09A143ED}"/>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D62F48A4-B398-7444-B9EE-3B17E80EF78D}"/>
              </a:ext>
            </a:extLst>
          </p:cNvPr>
          <p:cNvSpPr>
            <a:spLocks noGrp="1"/>
          </p:cNvSpPr>
          <p:nvPr>
            <p:ph type="dt" sz="half" idx="10"/>
          </p:nvPr>
        </p:nvSpPr>
        <p:spPr/>
        <p:txBody>
          <a:bodyPr/>
          <a:lstStyle/>
          <a:p>
            <a:fld id="{ACB97418-15C6-8E4A-9A1C-595BE14F9CC8}" type="datetimeFigureOut">
              <a:rPr lang="en-NL" smtClean="0"/>
              <a:t>02/06/2020</a:t>
            </a:fld>
            <a:endParaRPr lang="en-NL"/>
          </a:p>
        </p:txBody>
      </p:sp>
      <p:sp>
        <p:nvSpPr>
          <p:cNvPr id="4" name="Footer Placeholder 3">
            <a:extLst>
              <a:ext uri="{FF2B5EF4-FFF2-40B4-BE49-F238E27FC236}">
                <a16:creationId xmlns:a16="http://schemas.microsoft.com/office/drawing/2014/main" id="{92235331-146F-214A-B4AF-5DA5C790A7F3}"/>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67F91C6A-4B54-E24E-B10E-10526C8FA579}"/>
              </a:ext>
            </a:extLst>
          </p:cNvPr>
          <p:cNvSpPr>
            <a:spLocks noGrp="1"/>
          </p:cNvSpPr>
          <p:nvPr>
            <p:ph type="sldNum" sz="quarter" idx="12"/>
          </p:nvPr>
        </p:nvSpPr>
        <p:spPr/>
        <p:txBody>
          <a:bodyPr/>
          <a:lstStyle/>
          <a:p>
            <a:fld id="{5B93B3D1-4F87-9749-B9DB-A09F5B3490AC}" type="slidenum">
              <a:rPr lang="en-NL" smtClean="0"/>
              <a:t>‹#›</a:t>
            </a:fld>
            <a:endParaRPr lang="en-NL"/>
          </a:p>
        </p:txBody>
      </p:sp>
    </p:spTree>
    <p:extLst>
      <p:ext uri="{BB962C8B-B14F-4D97-AF65-F5344CB8AC3E}">
        <p14:creationId xmlns:p14="http://schemas.microsoft.com/office/powerpoint/2010/main" val="2356967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43D4E-C3AD-DC4F-A2FB-FF1C0F5937AD}"/>
              </a:ext>
            </a:extLst>
          </p:cNvPr>
          <p:cNvSpPr>
            <a:spLocks noGrp="1"/>
          </p:cNvSpPr>
          <p:nvPr>
            <p:ph type="dt" sz="half" idx="10"/>
          </p:nvPr>
        </p:nvSpPr>
        <p:spPr/>
        <p:txBody>
          <a:bodyPr/>
          <a:lstStyle/>
          <a:p>
            <a:fld id="{ACB97418-15C6-8E4A-9A1C-595BE14F9CC8}" type="datetimeFigureOut">
              <a:rPr lang="en-NL" smtClean="0"/>
              <a:t>02/06/2020</a:t>
            </a:fld>
            <a:endParaRPr lang="en-NL"/>
          </a:p>
        </p:txBody>
      </p:sp>
      <p:sp>
        <p:nvSpPr>
          <p:cNvPr id="3" name="Footer Placeholder 2">
            <a:extLst>
              <a:ext uri="{FF2B5EF4-FFF2-40B4-BE49-F238E27FC236}">
                <a16:creationId xmlns:a16="http://schemas.microsoft.com/office/drawing/2014/main" id="{6A580BC7-0990-C345-8204-1630EB36CBC1}"/>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C97BD277-3A4E-3D40-BC59-F9568314AB85}"/>
              </a:ext>
            </a:extLst>
          </p:cNvPr>
          <p:cNvSpPr>
            <a:spLocks noGrp="1"/>
          </p:cNvSpPr>
          <p:nvPr>
            <p:ph type="sldNum" sz="quarter" idx="12"/>
          </p:nvPr>
        </p:nvSpPr>
        <p:spPr/>
        <p:txBody>
          <a:bodyPr/>
          <a:lstStyle/>
          <a:p>
            <a:fld id="{5B93B3D1-4F87-9749-B9DB-A09F5B3490AC}" type="slidenum">
              <a:rPr lang="en-NL" smtClean="0"/>
              <a:t>‹#›</a:t>
            </a:fld>
            <a:endParaRPr lang="en-NL"/>
          </a:p>
        </p:txBody>
      </p:sp>
    </p:spTree>
    <p:extLst>
      <p:ext uri="{BB962C8B-B14F-4D97-AF65-F5344CB8AC3E}">
        <p14:creationId xmlns:p14="http://schemas.microsoft.com/office/powerpoint/2010/main" val="3068736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A7AD6-774E-9543-96B1-F58A6A62DF0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173EDD37-619B-1844-80FB-A2CA544FE3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F9F29162-BB25-D949-998F-97C8690187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5EE7FCA-4017-6147-84ED-58F80CFBF81E}"/>
              </a:ext>
            </a:extLst>
          </p:cNvPr>
          <p:cNvSpPr>
            <a:spLocks noGrp="1"/>
          </p:cNvSpPr>
          <p:nvPr>
            <p:ph type="dt" sz="half" idx="10"/>
          </p:nvPr>
        </p:nvSpPr>
        <p:spPr/>
        <p:txBody>
          <a:bodyPr/>
          <a:lstStyle/>
          <a:p>
            <a:fld id="{ACB97418-15C6-8E4A-9A1C-595BE14F9CC8}" type="datetimeFigureOut">
              <a:rPr lang="en-NL" smtClean="0"/>
              <a:t>02/06/2020</a:t>
            </a:fld>
            <a:endParaRPr lang="en-NL"/>
          </a:p>
        </p:txBody>
      </p:sp>
      <p:sp>
        <p:nvSpPr>
          <p:cNvPr id="6" name="Footer Placeholder 5">
            <a:extLst>
              <a:ext uri="{FF2B5EF4-FFF2-40B4-BE49-F238E27FC236}">
                <a16:creationId xmlns:a16="http://schemas.microsoft.com/office/drawing/2014/main" id="{AADB4BBD-BDCC-6342-AEA6-44FB1E29C2F3}"/>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D61481D0-75CA-1140-978A-78FA4EF8E318}"/>
              </a:ext>
            </a:extLst>
          </p:cNvPr>
          <p:cNvSpPr>
            <a:spLocks noGrp="1"/>
          </p:cNvSpPr>
          <p:nvPr>
            <p:ph type="sldNum" sz="quarter" idx="12"/>
          </p:nvPr>
        </p:nvSpPr>
        <p:spPr/>
        <p:txBody>
          <a:bodyPr/>
          <a:lstStyle/>
          <a:p>
            <a:fld id="{5B93B3D1-4F87-9749-B9DB-A09F5B3490AC}" type="slidenum">
              <a:rPr lang="en-NL" smtClean="0"/>
              <a:t>‹#›</a:t>
            </a:fld>
            <a:endParaRPr lang="en-NL"/>
          </a:p>
        </p:txBody>
      </p:sp>
    </p:spTree>
    <p:extLst>
      <p:ext uri="{BB962C8B-B14F-4D97-AF65-F5344CB8AC3E}">
        <p14:creationId xmlns:p14="http://schemas.microsoft.com/office/powerpoint/2010/main" val="138946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D24F-8B8D-DC49-B956-E602FCD0E7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DBA28F96-932D-3048-846D-978067D477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557345E7-8FE4-3D44-B7F4-AA1DCB59E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341A90-9E14-FD4D-8264-5277D0DC48E3}"/>
              </a:ext>
            </a:extLst>
          </p:cNvPr>
          <p:cNvSpPr>
            <a:spLocks noGrp="1"/>
          </p:cNvSpPr>
          <p:nvPr>
            <p:ph type="dt" sz="half" idx="10"/>
          </p:nvPr>
        </p:nvSpPr>
        <p:spPr/>
        <p:txBody>
          <a:bodyPr/>
          <a:lstStyle/>
          <a:p>
            <a:fld id="{ACB97418-15C6-8E4A-9A1C-595BE14F9CC8}" type="datetimeFigureOut">
              <a:rPr lang="en-NL" smtClean="0"/>
              <a:t>02/06/2020</a:t>
            </a:fld>
            <a:endParaRPr lang="en-NL"/>
          </a:p>
        </p:txBody>
      </p:sp>
      <p:sp>
        <p:nvSpPr>
          <p:cNvPr id="6" name="Footer Placeholder 5">
            <a:extLst>
              <a:ext uri="{FF2B5EF4-FFF2-40B4-BE49-F238E27FC236}">
                <a16:creationId xmlns:a16="http://schemas.microsoft.com/office/drawing/2014/main" id="{4F54429F-0DEB-7B4B-8680-46C20876F97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8FB9BD0B-ADCA-0443-A071-4C2635D0AD24}"/>
              </a:ext>
            </a:extLst>
          </p:cNvPr>
          <p:cNvSpPr>
            <a:spLocks noGrp="1"/>
          </p:cNvSpPr>
          <p:nvPr>
            <p:ph type="sldNum" sz="quarter" idx="12"/>
          </p:nvPr>
        </p:nvSpPr>
        <p:spPr/>
        <p:txBody>
          <a:bodyPr/>
          <a:lstStyle/>
          <a:p>
            <a:fld id="{5B93B3D1-4F87-9749-B9DB-A09F5B3490AC}" type="slidenum">
              <a:rPr lang="en-NL" smtClean="0"/>
              <a:t>‹#›</a:t>
            </a:fld>
            <a:endParaRPr lang="en-NL"/>
          </a:p>
        </p:txBody>
      </p:sp>
    </p:spTree>
    <p:extLst>
      <p:ext uri="{BB962C8B-B14F-4D97-AF65-F5344CB8AC3E}">
        <p14:creationId xmlns:p14="http://schemas.microsoft.com/office/powerpoint/2010/main" val="273922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7699EC-46A2-4544-BA04-F85275A8AB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B60DF759-9A19-5548-94D6-279BA5AF1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8349B92E-36F6-F849-9C41-497F20AF8A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B97418-15C6-8E4A-9A1C-595BE14F9CC8}" type="datetimeFigureOut">
              <a:rPr lang="en-NL" smtClean="0"/>
              <a:t>02/06/2020</a:t>
            </a:fld>
            <a:endParaRPr lang="en-NL"/>
          </a:p>
        </p:txBody>
      </p:sp>
      <p:sp>
        <p:nvSpPr>
          <p:cNvPr id="5" name="Footer Placeholder 4">
            <a:extLst>
              <a:ext uri="{FF2B5EF4-FFF2-40B4-BE49-F238E27FC236}">
                <a16:creationId xmlns:a16="http://schemas.microsoft.com/office/drawing/2014/main" id="{B5D4D28E-3354-2640-B422-64E1A735F0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BA313A02-37A8-1745-8F8A-72EC2D7A5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93B3D1-4F87-9749-B9DB-A09F5B3490AC}" type="slidenum">
              <a:rPr lang="en-NL" smtClean="0"/>
              <a:t>‹#›</a:t>
            </a:fld>
            <a:endParaRPr lang="en-NL"/>
          </a:p>
        </p:txBody>
      </p:sp>
    </p:spTree>
    <p:extLst>
      <p:ext uri="{BB962C8B-B14F-4D97-AF65-F5344CB8AC3E}">
        <p14:creationId xmlns:p14="http://schemas.microsoft.com/office/powerpoint/2010/main" val="1286481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WYBzbxIfuKs"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v8p4ph2MAvI"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5.png"/><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5.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5.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8971-0989-7D4F-BEE1-0E2601B26090}"/>
              </a:ext>
            </a:extLst>
          </p:cNvPr>
          <p:cNvSpPr>
            <a:spLocks noGrp="1"/>
          </p:cNvSpPr>
          <p:nvPr>
            <p:ph type="ctrTitle"/>
          </p:nvPr>
        </p:nvSpPr>
        <p:spPr/>
        <p:txBody>
          <a:bodyPr/>
          <a:lstStyle/>
          <a:p>
            <a:endParaRPr lang="en-NL"/>
          </a:p>
        </p:txBody>
      </p:sp>
      <p:sp>
        <p:nvSpPr>
          <p:cNvPr id="3" name="Subtitle 2">
            <a:extLst>
              <a:ext uri="{FF2B5EF4-FFF2-40B4-BE49-F238E27FC236}">
                <a16:creationId xmlns:a16="http://schemas.microsoft.com/office/drawing/2014/main" id="{8299C94C-A7CB-2940-9CA0-3E5DE52E24FA}"/>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3005068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964" y="76200"/>
            <a:ext cx="7947637" cy="523220"/>
          </a:xfrm>
          <a:prstGeom prst="rect">
            <a:avLst/>
          </a:prstGeom>
          <a:noFill/>
        </p:spPr>
        <p:txBody>
          <a:bodyPr wrap="square" rtlCol="0">
            <a:spAutoFit/>
          </a:bodyPr>
          <a:lstStyle/>
          <a:p>
            <a:pPr algn="ctr"/>
            <a:r>
              <a:rPr lang="en-US" sz="2800" dirty="0"/>
              <a:t>Globin homologs</a:t>
            </a:r>
          </a:p>
        </p:txBody>
      </p:sp>
      <p:sp>
        <p:nvSpPr>
          <p:cNvPr id="5" name="TextBox 4"/>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a:t>
            </a:r>
          </a:p>
          <a:p>
            <a:r>
              <a:rPr lang="en-US" dirty="0">
                <a:solidFill>
                  <a:schemeClr val="bg1">
                    <a:lumMod val="50000"/>
                  </a:schemeClr>
                </a:solidFill>
              </a:rPr>
              <a:t>Page 71</a:t>
            </a:r>
          </a:p>
        </p:txBody>
      </p:sp>
      <p:pic>
        <p:nvPicPr>
          <p:cNvPr id="3" name="Picture 2" descr="Screen Shot 2016-02-27 at 4.45.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144" y="838200"/>
            <a:ext cx="7081857" cy="5459388"/>
          </a:xfrm>
          <a:prstGeom prst="rect">
            <a:avLst/>
          </a:prstGeom>
        </p:spPr>
      </p:pic>
      <p:sp>
        <p:nvSpPr>
          <p:cNvPr id="10" name="TextBox 9"/>
          <p:cNvSpPr txBox="1"/>
          <p:nvPr/>
        </p:nvSpPr>
        <p:spPr>
          <a:xfrm>
            <a:off x="2362200" y="1219201"/>
            <a:ext cx="1752600" cy="461665"/>
          </a:xfrm>
          <a:prstGeom prst="rect">
            <a:avLst/>
          </a:prstGeom>
          <a:solidFill>
            <a:srgbClr val="FFFFFF"/>
          </a:solidFill>
          <a:ln>
            <a:solidFill>
              <a:srgbClr val="000000"/>
            </a:solidFill>
          </a:ln>
        </p:spPr>
        <p:txBody>
          <a:bodyPr wrap="square" rtlCol="0">
            <a:spAutoFit/>
          </a:bodyPr>
          <a:lstStyle/>
          <a:p>
            <a:r>
              <a:rPr lang="en-US" sz="2400" dirty="0"/>
              <a:t>myoglobin</a:t>
            </a:r>
          </a:p>
        </p:txBody>
      </p:sp>
      <p:sp>
        <p:nvSpPr>
          <p:cNvPr id="6" name="TextBox 5"/>
          <p:cNvSpPr txBox="1"/>
          <p:nvPr/>
        </p:nvSpPr>
        <p:spPr>
          <a:xfrm>
            <a:off x="8305800" y="3352801"/>
            <a:ext cx="1752600" cy="461665"/>
          </a:xfrm>
          <a:prstGeom prst="rect">
            <a:avLst/>
          </a:prstGeom>
          <a:solidFill>
            <a:srgbClr val="FFFFFF"/>
          </a:solidFill>
          <a:ln>
            <a:solidFill>
              <a:srgbClr val="000000"/>
            </a:solidFill>
          </a:ln>
        </p:spPr>
        <p:txBody>
          <a:bodyPr wrap="square" rtlCol="0">
            <a:spAutoFit/>
          </a:bodyPr>
          <a:lstStyle/>
          <a:p>
            <a:r>
              <a:rPr lang="en-US" sz="2400" dirty="0"/>
              <a:t>hemoglobin</a:t>
            </a:r>
          </a:p>
        </p:txBody>
      </p:sp>
      <p:sp>
        <p:nvSpPr>
          <p:cNvPr id="7" name="TextBox 6"/>
          <p:cNvSpPr txBox="1"/>
          <p:nvPr/>
        </p:nvSpPr>
        <p:spPr>
          <a:xfrm>
            <a:off x="3048000" y="6248401"/>
            <a:ext cx="1752600" cy="461665"/>
          </a:xfrm>
          <a:prstGeom prst="rect">
            <a:avLst/>
          </a:prstGeom>
          <a:solidFill>
            <a:srgbClr val="FFFFFF"/>
          </a:solidFill>
          <a:ln>
            <a:solidFill>
              <a:srgbClr val="000000"/>
            </a:solidFill>
          </a:ln>
        </p:spPr>
        <p:txBody>
          <a:bodyPr wrap="square" rtlCol="0">
            <a:spAutoFit/>
          </a:bodyPr>
          <a:lstStyle/>
          <a:p>
            <a:r>
              <a:rPr lang="en-US" sz="2400" dirty="0"/>
              <a:t>beta globin</a:t>
            </a:r>
          </a:p>
        </p:txBody>
      </p:sp>
      <p:sp>
        <p:nvSpPr>
          <p:cNvPr id="8" name="TextBox 7"/>
          <p:cNvSpPr txBox="1"/>
          <p:nvPr/>
        </p:nvSpPr>
        <p:spPr>
          <a:xfrm>
            <a:off x="5867400" y="6248401"/>
            <a:ext cx="4648200" cy="461665"/>
          </a:xfrm>
          <a:prstGeom prst="rect">
            <a:avLst/>
          </a:prstGeom>
          <a:solidFill>
            <a:srgbClr val="FFFFFF"/>
          </a:solidFill>
          <a:ln>
            <a:solidFill>
              <a:srgbClr val="000000"/>
            </a:solidFill>
          </a:ln>
        </p:spPr>
        <p:txBody>
          <a:bodyPr wrap="square" rtlCol="0">
            <a:spAutoFit/>
          </a:bodyPr>
          <a:lstStyle/>
          <a:p>
            <a:r>
              <a:rPr lang="en-US" sz="2400" dirty="0"/>
              <a:t>beta globin and myoglobin (aligned)</a:t>
            </a:r>
          </a:p>
        </p:txBody>
      </p:sp>
    </p:spTree>
    <p:extLst>
      <p:ext uri="{BB962C8B-B14F-4D97-AF65-F5344CB8AC3E}">
        <p14:creationId xmlns:p14="http://schemas.microsoft.com/office/powerpoint/2010/main" val="333262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3.3</a:t>
            </a:r>
          </a:p>
          <a:p>
            <a:r>
              <a:rPr lang="en-US" dirty="0">
                <a:solidFill>
                  <a:schemeClr val="bg1">
                    <a:lumMod val="50000"/>
                  </a:schemeClr>
                </a:solidFill>
              </a:rPr>
              <a:t>Page 73</a:t>
            </a:r>
          </a:p>
        </p:txBody>
      </p:sp>
      <p:pic>
        <p:nvPicPr>
          <p:cNvPr id="3" name="Picture 2" descr="Screen Shot 2016-02-27 at 4.46.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256" y="1143000"/>
            <a:ext cx="8065244" cy="5257800"/>
          </a:xfrm>
          <a:prstGeom prst="rect">
            <a:avLst/>
          </a:prstGeom>
        </p:spPr>
      </p:pic>
      <p:sp>
        <p:nvSpPr>
          <p:cNvPr id="2" name="TextBox 1"/>
          <p:cNvSpPr txBox="1"/>
          <p:nvPr/>
        </p:nvSpPr>
        <p:spPr>
          <a:xfrm>
            <a:off x="2567964" y="76201"/>
            <a:ext cx="7947637" cy="954107"/>
          </a:xfrm>
          <a:prstGeom prst="rect">
            <a:avLst/>
          </a:prstGeom>
          <a:noFill/>
        </p:spPr>
        <p:txBody>
          <a:bodyPr wrap="square" rtlCol="0">
            <a:spAutoFit/>
          </a:bodyPr>
          <a:lstStyle/>
          <a:p>
            <a:pPr algn="ctr"/>
            <a:r>
              <a:rPr lang="en-US" sz="2800" b="1" dirty="0" err="1"/>
              <a:t>Paralogs</a:t>
            </a:r>
            <a:r>
              <a:rPr lang="en-US" sz="2800" dirty="0"/>
              <a:t>: members of a gene (protein) family within a</a:t>
            </a:r>
          </a:p>
          <a:p>
            <a:pPr algn="ctr"/>
            <a:r>
              <a:rPr lang="en-US" sz="2800" dirty="0"/>
              <a:t>species. This tree shows human globin </a:t>
            </a:r>
            <a:r>
              <a:rPr lang="en-US" sz="2800" dirty="0" err="1"/>
              <a:t>paralogs</a:t>
            </a:r>
            <a:r>
              <a:rPr lang="en-US" sz="2800" dirty="0"/>
              <a:t>.</a:t>
            </a:r>
          </a:p>
        </p:txBody>
      </p:sp>
    </p:spTree>
    <p:extLst>
      <p:ext uri="{BB962C8B-B14F-4D97-AF65-F5344CB8AC3E}">
        <p14:creationId xmlns:p14="http://schemas.microsoft.com/office/powerpoint/2010/main" val="2349680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2"/>
          <p:cNvGraphicFramePr>
            <a:graphicFrameLocks noChangeAspect="1"/>
          </p:cNvGraphicFramePr>
          <p:nvPr/>
        </p:nvGraphicFramePr>
        <p:xfrm>
          <a:off x="2438400" y="914401"/>
          <a:ext cx="8077200" cy="5451475"/>
        </p:xfrm>
        <a:graphic>
          <a:graphicData uri="http://schemas.openxmlformats.org/presentationml/2006/ole">
            <mc:AlternateContent xmlns:mc="http://schemas.openxmlformats.org/markup-compatibility/2006">
              <mc:Choice xmlns:v="urn:schemas-microsoft-com:vml" Requires="v">
                <p:oleObj spid="_x0000_s1026" name="Document" r:id="rId3" imgW="5486239" imgH="3703591" progId="Word.Document.8">
                  <p:embed/>
                </p:oleObj>
              </mc:Choice>
              <mc:Fallback>
                <p:oleObj name="Document" r:id="rId3" imgW="5486239" imgH="3703591" progId="Word.Document.8">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914401"/>
                        <a:ext cx="8077200" cy="5451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4"/>
          <p:cNvSpPr txBox="1">
            <a:spLocks noChangeArrowheads="1"/>
          </p:cNvSpPr>
          <p:nvPr/>
        </p:nvSpPr>
        <p:spPr bwMode="auto">
          <a:xfrm>
            <a:off x="2189162" y="152400"/>
            <a:ext cx="832643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2800" dirty="0" err="1">
                <a:solidFill>
                  <a:srgbClr val="000000"/>
                </a:solidFill>
                <a:latin typeface="Gill Sans MT"/>
                <a:cs typeface="Gill Sans MT"/>
              </a:rPr>
              <a:t>Orthologs</a:t>
            </a:r>
            <a:r>
              <a:rPr lang="en-US" sz="2800" dirty="0">
                <a:solidFill>
                  <a:srgbClr val="000000"/>
                </a:solidFill>
                <a:latin typeface="Gill Sans MT"/>
                <a:cs typeface="Gill Sans MT"/>
              </a:rPr>
              <a:t> and </a:t>
            </a:r>
            <a:r>
              <a:rPr lang="en-US" sz="2800" dirty="0" err="1">
                <a:solidFill>
                  <a:srgbClr val="000000"/>
                </a:solidFill>
                <a:latin typeface="Gill Sans MT"/>
                <a:cs typeface="Gill Sans MT"/>
              </a:rPr>
              <a:t>paralogs</a:t>
            </a:r>
            <a:r>
              <a:rPr lang="en-US" sz="2800" dirty="0">
                <a:solidFill>
                  <a:srgbClr val="000000"/>
                </a:solidFill>
                <a:latin typeface="Gill Sans MT"/>
                <a:cs typeface="Gill Sans MT"/>
              </a:rPr>
              <a:t> are often viewed in a single tree</a:t>
            </a:r>
          </a:p>
        </p:txBody>
      </p:sp>
      <p:sp>
        <p:nvSpPr>
          <p:cNvPr id="9" name="Rectangle 37"/>
          <p:cNvSpPr>
            <a:spLocks noChangeArrowheads="1"/>
          </p:cNvSpPr>
          <p:nvPr/>
        </p:nvSpPr>
        <p:spPr bwMode="auto">
          <a:xfrm>
            <a:off x="1600200" y="6400800"/>
            <a:ext cx="159443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000" dirty="0">
                <a:solidFill>
                  <a:srgbClr val="000000"/>
                </a:solidFill>
                <a:latin typeface="Gill Sans MT"/>
                <a:cs typeface="Gill Sans MT"/>
              </a:rPr>
              <a:t>Source: NCBI</a:t>
            </a:r>
          </a:p>
        </p:txBody>
      </p:sp>
    </p:spTree>
    <p:extLst>
      <p:ext uri="{BB962C8B-B14F-4D97-AF65-F5344CB8AC3E}">
        <p14:creationId xmlns:p14="http://schemas.microsoft.com/office/powerpoint/2010/main" val="1395130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2895600" y="1447801"/>
            <a:ext cx="7431462" cy="4893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 Positions at which a letter is paired with a null </a:t>
            </a:r>
          </a:p>
          <a:p>
            <a:r>
              <a:rPr lang="en-US" dirty="0">
                <a:solidFill>
                  <a:srgbClr val="000000"/>
                </a:solidFill>
                <a:latin typeface="Gill Sans MT"/>
                <a:cs typeface="Gill Sans MT"/>
              </a:rPr>
              <a:t>  are called gaps. </a:t>
            </a:r>
          </a:p>
          <a:p>
            <a:endParaRPr lang="en-US" dirty="0">
              <a:solidFill>
                <a:srgbClr val="000000"/>
              </a:solidFill>
              <a:latin typeface="Gill Sans MT"/>
              <a:cs typeface="Gill Sans MT"/>
            </a:endParaRPr>
          </a:p>
          <a:p>
            <a:r>
              <a:rPr lang="en-US" dirty="0">
                <a:solidFill>
                  <a:srgbClr val="000000"/>
                </a:solidFill>
                <a:latin typeface="Gill Sans MT"/>
                <a:cs typeface="Gill Sans MT"/>
              </a:rPr>
              <a:t>•  Gap scores are typically negative. </a:t>
            </a:r>
          </a:p>
          <a:p>
            <a:endParaRPr lang="en-US" dirty="0">
              <a:solidFill>
                <a:srgbClr val="000000"/>
              </a:solidFill>
              <a:latin typeface="Gill Sans MT"/>
              <a:cs typeface="Gill Sans MT"/>
            </a:endParaRPr>
          </a:p>
          <a:p>
            <a:r>
              <a:rPr lang="en-US" dirty="0">
                <a:solidFill>
                  <a:srgbClr val="000000"/>
                </a:solidFill>
                <a:latin typeface="Gill Sans MT"/>
                <a:cs typeface="Gill Sans MT"/>
              </a:rPr>
              <a:t>• Since a single mutational event may cause the insertion </a:t>
            </a:r>
          </a:p>
          <a:p>
            <a:r>
              <a:rPr lang="en-US" dirty="0">
                <a:solidFill>
                  <a:srgbClr val="000000"/>
                </a:solidFill>
                <a:latin typeface="Gill Sans MT"/>
                <a:cs typeface="Gill Sans MT"/>
              </a:rPr>
              <a:t>  or deletion of more than one residue, the presence of </a:t>
            </a:r>
          </a:p>
          <a:p>
            <a:r>
              <a:rPr lang="en-US" dirty="0">
                <a:solidFill>
                  <a:srgbClr val="000000"/>
                </a:solidFill>
                <a:latin typeface="Gill Sans MT"/>
                <a:cs typeface="Gill Sans MT"/>
              </a:rPr>
              <a:t>  </a:t>
            </a:r>
            <a:r>
              <a:rPr lang="en-US" b="1" dirty="0">
                <a:solidFill>
                  <a:srgbClr val="000000"/>
                </a:solidFill>
                <a:latin typeface="Gill Sans MT"/>
                <a:cs typeface="Gill Sans MT"/>
              </a:rPr>
              <a:t>a gap is ascribed more significance than the  </a:t>
            </a:r>
          </a:p>
          <a:p>
            <a:r>
              <a:rPr lang="en-US" b="1" dirty="0">
                <a:solidFill>
                  <a:srgbClr val="000000"/>
                </a:solidFill>
                <a:latin typeface="Gill Sans MT"/>
                <a:cs typeface="Gill Sans MT"/>
              </a:rPr>
              <a:t>  length of the gap</a:t>
            </a:r>
            <a:r>
              <a:rPr lang="en-US" dirty="0">
                <a:solidFill>
                  <a:srgbClr val="000000"/>
                </a:solidFill>
                <a:latin typeface="Gill Sans MT"/>
                <a:cs typeface="Gill Sans MT"/>
              </a:rPr>
              <a:t>. Thus there are separate penalties for</a:t>
            </a:r>
          </a:p>
          <a:p>
            <a:r>
              <a:rPr lang="en-US" dirty="0">
                <a:solidFill>
                  <a:srgbClr val="000000"/>
                </a:solidFill>
                <a:latin typeface="Gill Sans MT"/>
                <a:cs typeface="Gill Sans MT"/>
              </a:rPr>
              <a:t>  </a:t>
            </a:r>
            <a:r>
              <a:rPr lang="en-US" u="sng" dirty="0">
                <a:solidFill>
                  <a:srgbClr val="000000"/>
                </a:solidFill>
                <a:latin typeface="Gill Sans MT"/>
                <a:cs typeface="Gill Sans MT"/>
              </a:rPr>
              <a:t>gap creation</a:t>
            </a:r>
            <a:r>
              <a:rPr lang="en-US" dirty="0">
                <a:solidFill>
                  <a:srgbClr val="000000"/>
                </a:solidFill>
                <a:latin typeface="Gill Sans MT"/>
                <a:cs typeface="Gill Sans MT"/>
              </a:rPr>
              <a:t> and </a:t>
            </a:r>
            <a:r>
              <a:rPr lang="en-US" u="sng" dirty="0">
                <a:solidFill>
                  <a:srgbClr val="000000"/>
                </a:solidFill>
                <a:latin typeface="Gill Sans MT"/>
                <a:cs typeface="Gill Sans MT"/>
              </a:rPr>
              <a:t>gap extension</a:t>
            </a:r>
            <a:r>
              <a:rPr lang="en-US" dirty="0">
                <a:solidFill>
                  <a:srgbClr val="000000"/>
                </a:solidFill>
                <a:latin typeface="Gill Sans MT"/>
                <a:cs typeface="Gill Sans MT"/>
              </a:rPr>
              <a:t>. </a:t>
            </a:r>
          </a:p>
          <a:p>
            <a:endParaRPr lang="en-US" dirty="0">
              <a:solidFill>
                <a:srgbClr val="000000"/>
              </a:solidFill>
              <a:latin typeface="Gill Sans MT"/>
              <a:cs typeface="Gill Sans MT"/>
            </a:endParaRPr>
          </a:p>
          <a:p>
            <a:r>
              <a:rPr lang="en-US" dirty="0">
                <a:solidFill>
                  <a:srgbClr val="000000"/>
                </a:solidFill>
                <a:latin typeface="Gill Sans MT"/>
                <a:cs typeface="Gill Sans MT"/>
              </a:rPr>
              <a:t>• In BLAST, it is rarely necessary to change gap values </a:t>
            </a:r>
          </a:p>
          <a:p>
            <a:r>
              <a:rPr lang="en-US" dirty="0">
                <a:solidFill>
                  <a:srgbClr val="000000"/>
                </a:solidFill>
                <a:latin typeface="Gill Sans MT"/>
                <a:cs typeface="Gill Sans MT"/>
              </a:rPr>
              <a:t>  from the default.</a:t>
            </a:r>
          </a:p>
        </p:txBody>
      </p:sp>
      <p:sp>
        <p:nvSpPr>
          <p:cNvPr id="43011" name="Text Box 3"/>
          <p:cNvSpPr txBox="1">
            <a:spLocks noChangeArrowheads="1"/>
          </p:cNvSpPr>
          <p:nvPr/>
        </p:nvSpPr>
        <p:spPr bwMode="auto">
          <a:xfrm>
            <a:off x="5843573" y="228600"/>
            <a:ext cx="91789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Gaps</a:t>
            </a:r>
          </a:p>
        </p:txBody>
      </p:sp>
      <p:sp>
        <p:nvSpPr>
          <p:cNvPr id="43012" name="Line 4"/>
          <p:cNvSpPr>
            <a:spLocks noChangeShapeType="1"/>
          </p:cNvSpPr>
          <p:nvPr/>
        </p:nvSpPr>
        <p:spPr bwMode="auto">
          <a:xfrm>
            <a:off x="2895600" y="990600"/>
            <a:ext cx="7239000" cy="0"/>
          </a:xfrm>
          <a:prstGeom prst="line">
            <a:avLst/>
          </a:prstGeom>
          <a:noFill/>
          <a:ln w="19050">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solidFill>
                <a:srgbClr val="000000"/>
              </a:solidFill>
              <a:latin typeface="Gill Sans MT"/>
              <a:cs typeface="Gill Sans MT"/>
            </a:endParaRPr>
          </a:p>
        </p:txBody>
      </p:sp>
    </p:spTree>
    <p:extLst>
      <p:ext uri="{BB962C8B-B14F-4D97-AF65-F5344CB8AC3E}">
        <p14:creationId xmlns:p14="http://schemas.microsoft.com/office/powerpoint/2010/main" val="901226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F02E0-80DB-AA42-B2EE-9255F426613B}"/>
              </a:ext>
            </a:extLst>
          </p:cNvPr>
          <p:cNvSpPr>
            <a:spLocks noGrp="1"/>
          </p:cNvSpPr>
          <p:nvPr>
            <p:ph type="title"/>
          </p:nvPr>
        </p:nvSpPr>
        <p:spPr/>
        <p:txBody>
          <a:bodyPr/>
          <a:lstStyle/>
          <a:p>
            <a:r>
              <a:rPr lang="nl-NL" dirty="0"/>
              <a:t>The 7 steps of </a:t>
            </a:r>
            <a:r>
              <a:rPr lang="nl-NL" dirty="0" err="1"/>
              <a:t>Dayhoff</a:t>
            </a:r>
            <a:endParaRPr lang="nl-NL" dirty="0"/>
          </a:p>
        </p:txBody>
      </p:sp>
      <p:sp>
        <p:nvSpPr>
          <p:cNvPr id="3" name="Tijdelijke aanduiding voor inhoud 2">
            <a:extLst>
              <a:ext uri="{FF2B5EF4-FFF2-40B4-BE49-F238E27FC236}">
                <a16:creationId xmlns:a16="http://schemas.microsoft.com/office/drawing/2014/main" id="{381E8733-6DC4-C04A-90A4-061F141357A7}"/>
              </a:ext>
            </a:extLst>
          </p:cNvPr>
          <p:cNvSpPr>
            <a:spLocks noGrp="1"/>
          </p:cNvSpPr>
          <p:nvPr>
            <p:ph idx="1"/>
          </p:nvPr>
        </p:nvSpPr>
        <p:spPr/>
        <p:txBody>
          <a:bodyPr/>
          <a:lstStyle/>
          <a:p>
            <a:r>
              <a:rPr lang="en-GB" b="1" dirty="0"/>
              <a:t>A</a:t>
            </a:r>
            <a:r>
              <a:rPr lang="en-GB" dirty="0"/>
              <a:t>ccept </a:t>
            </a:r>
            <a:r>
              <a:rPr lang="en-GB" b="1" dirty="0"/>
              <a:t>P</a:t>
            </a:r>
            <a:r>
              <a:rPr lang="en-GB" dirty="0"/>
              <a:t>oint </a:t>
            </a:r>
            <a:r>
              <a:rPr lang="en-GB" b="1" dirty="0"/>
              <a:t>M</a:t>
            </a:r>
            <a:r>
              <a:rPr lang="en-GB" dirty="0"/>
              <a:t>utations (PAM)</a:t>
            </a:r>
          </a:p>
          <a:p>
            <a:r>
              <a:rPr lang="en-GB" dirty="0"/>
              <a:t>Frequency of amino acids</a:t>
            </a:r>
          </a:p>
          <a:p>
            <a:r>
              <a:rPr lang="en-GB" dirty="0"/>
              <a:t>Relative Mutability of amino acids</a:t>
            </a:r>
          </a:p>
          <a:p>
            <a:r>
              <a:rPr lang="en-GB" dirty="0"/>
              <a:t>Mutation probability matrix for the evolutionary distance of 1 PAM</a:t>
            </a:r>
          </a:p>
          <a:p>
            <a:r>
              <a:rPr lang="en-GB" dirty="0"/>
              <a:t>PAM250 and other PAM matrices</a:t>
            </a:r>
          </a:p>
          <a:p>
            <a:r>
              <a:rPr lang="en-GB" dirty="0"/>
              <a:t>From a mutation probability matrix to a relatedness odds matrix</a:t>
            </a:r>
          </a:p>
          <a:p>
            <a:r>
              <a:rPr lang="en-GB" dirty="0"/>
              <a:t>Log-odds scoring matrix</a:t>
            </a:r>
          </a:p>
          <a:p>
            <a:endParaRPr lang="en-GB" dirty="0"/>
          </a:p>
          <a:p>
            <a:endParaRPr lang="en-GB" dirty="0"/>
          </a:p>
        </p:txBody>
      </p:sp>
    </p:spTree>
    <p:extLst>
      <p:ext uri="{BB962C8B-B14F-4D97-AF65-F5344CB8AC3E}">
        <p14:creationId xmlns:p14="http://schemas.microsoft.com/office/powerpoint/2010/main" val="1859363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3-16</a:t>
            </a:r>
          </a:p>
          <a:p>
            <a:r>
              <a:rPr lang="en-US" dirty="0">
                <a:solidFill>
                  <a:schemeClr val="bg1">
                    <a:lumMod val="50000"/>
                  </a:schemeClr>
                </a:solidFill>
              </a:rPr>
              <a:t>Page 92</a:t>
            </a:r>
          </a:p>
        </p:txBody>
      </p:sp>
      <p:sp>
        <p:nvSpPr>
          <p:cNvPr id="10" name="TextBox 9"/>
          <p:cNvSpPr txBox="1"/>
          <p:nvPr/>
        </p:nvSpPr>
        <p:spPr>
          <a:xfrm>
            <a:off x="2819400" y="5495295"/>
            <a:ext cx="7620000" cy="1577035"/>
          </a:xfrm>
          <a:prstGeom prst="rect">
            <a:avLst/>
          </a:prstGeom>
          <a:noFill/>
          <a:ln>
            <a:solidFill>
              <a:srgbClr val="000000"/>
            </a:solidFill>
          </a:ln>
        </p:spPr>
        <p:txBody>
          <a:bodyPr wrap="square" rtlCol="0">
            <a:spAutoFit/>
          </a:bodyPr>
          <a:lstStyle/>
          <a:p>
            <a:pPr>
              <a:lnSpc>
                <a:spcPct val="80000"/>
              </a:lnSpc>
            </a:pPr>
            <a:r>
              <a:rPr lang="en-US" sz="2400" dirty="0"/>
              <a:t>Look at score for distantly related proteins (e.g. beta globin versus alpha globin) and note that PAM10 or similar matrices assign very low scores. This effect is not seen for very closely related proteins (e.g. a chimp vs. human globin).</a:t>
            </a:r>
          </a:p>
        </p:txBody>
      </p:sp>
      <p:pic>
        <p:nvPicPr>
          <p:cNvPr id="3" name="Picture 2" descr="Screen Shot 2016-02-27 at 5.30.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533401"/>
            <a:ext cx="6324600" cy="4894589"/>
          </a:xfrm>
          <a:prstGeom prst="rect">
            <a:avLst/>
          </a:prstGeom>
        </p:spPr>
      </p:pic>
      <p:sp>
        <p:nvSpPr>
          <p:cNvPr id="2" name="TextBox 1"/>
          <p:cNvSpPr txBox="1"/>
          <p:nvPr/>
        </p:nvSpPr>
        <p:spPr>
          <a:xfrm>
            <a:off x="2567964" y="76200"/>
            <a:ext cx="7947637" cy="523220"/>
          </a:xfrm>
          <a:prstGeom prst="rect">
            <a:avLst/>
          </a:prstGeom>
          <a:noFill/>
        </p:spPr>
        <p:txBody>
          <a:bodyPr wrap="square" rtlCol="0">
            <a:spAutoFit/>
          </a:bodyPr>
          <a:lstStyle/>
          <a:p>
            <a:pPr algn="ctr"/>
            <a:r>
              <a:rPr lang="en-US" sz="2800" dirty="0"/>
              <a:t>Effect of scoring matrix on bit scores</a:t>
            </a:r>
          </a:p>
        </p:txBody>
      </p:sp>
    </p:spTree>
    <p:extLst>
      <p:ext uri="{BB962C8B-B14F-4D97-AF65-F5344CB8AC3E}">
        <p14:creationId xmlns:p14="http://schemas.microsoft.com/office/powerpoint/2010/main" val="2930578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2895600" y="1447801"/>
            <a:ext cx="7373878" cy="4524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dirty="0">
                <a:solidFill>
                  <a:srgbClr val="000000"/>
                </a:solidFill>
                <a:latin typeface="Gill Sans MT"/>
                <a:cs typeface="Gill Sans MT"/>
              </a:rPr>
              <a:t>BLOSUM matrices are based on local alignments.</a:t>
            </a:r>
          </a:p>
          <a:p>
            <a:endParaRPr lang="en-US" dirty="0">
              <a:solidFill>
                <a:srgbClr val="000000"/>
              </a:solidFill>
              <a:latin typeface="Gill Sans MT"/>
              <a:cs typeface="Gill Sans MT"/>
            </a:endParaRPr>
          </a:p>
          <a:p>
            <a:r>
              <a:rPr lang="en-US" dirty="0">
                <a:solidFill>
                  <a:srgbClr val="000000"/>
                </a:solidFill>
                <a:latin typeface="Gill Sans MT"/>
                <a:cs typeface="Gill Sans MT"/>
              </a:rPr>
              <a:t>All BLOSUM matrices are based on observed alignments; </a:t>
            </a:r>
          </a:p>
          <a:p>
            <a:r>
              <a:rPr lang="en-US" dirty="0">
                <a:solidFill>
                  <a:srgbClr val="000000"/>
                </a:solidFill>
                <a:latin typeface="Gill Sans MT"/>
                <a:cs typeface="Gill Sans MT"/>
              </a:rPr>
              <a:t>they are not extrapolated from comparisons of </a:t>
            </a:r>
          </a:p>
          <a:p>
            <a:r>
              <a:rPr lang="en-US" dirty="0">
                <a:solidFill>
                  <a:srgbClr val="000000"/>
                </a:solidFill>
                <a:latin typeface="Gill Sans MT"/>
                <a:cs typeface="Gill Sans MT"/>
              </a:rPr>
              <a:t>closely related proteins. </a:t>
            </a:r>
          </a:p>
          <a:p>
            <a:endParaRPr lang="en-US" dirty="0">
              <a:solidFill>
                <a:srgbClr val="000000"/>
              </a:solidFill>
              <a:latin typeface="Gill Sans MT"/>
              <a:cs typeface="Gill Sans MT"/>
            </a:endParaRPr>
          </a:p>
          <a:p>
            <a:r>
              <a:rPr lang="en-US" dirty="0">
                <a:solidFill>
                  <a:srgbClr val="000000"/>
                </a:solidFill>
                <a:latin typeface="Gill Sans MT"/>
                <a:cs typeface="Gill Sans MT"/>
              </a:rPr>
              <a:t>BLOSUM stands for blocks substitution matrix.</a:t>
            </a:r>
          </a:p>
          <a:p>
            <a:endParaRPr lang="en-US" dirty="0">
              <a:solidFill>
                <a:srgbClr val="000000"/>
              </a:solidFill>
              <a:latin typeface="Gill Sans MT"/>
              <a:cs typeface="Gill Sans MT"/>
            </a:endParaRPr>
          </a:p>
          <a:p>
            <a:r>
              <a:rPr lang="en-US" dirty="0">
                <a:solidFill>
                  <a:srgbClr val="000000"/>
                </a:solidFill>
                <a:latin typeface="Gill Sans MT"/>
                <a:cs typeface="Gill Sans MT"/>
              </a:rPr>
              <a:t>BLOSUM62 is a matrix calculated from comparisons of </a:t>
            </a:r>
          </a:p>
          <a:p>
            <a:r>
              <a:rPr lang="en-US" dirty="0">
                <a:solidFill>
                  <a:srgbClr val="000000"/>
                </a:solidFill>
                <a:latin typeface="Gill Sans MT"/>
                <a:cs typeface="Gill Sans MT"/>
              </a:rPr>
              <a:t>sequences with no less than 62% divergence. </a:t>
            </a:r>
          </a:p>
          <a:p>
            <a:endParaRPr lang="en-US" dirty="0">
              <a:solidFill>
                <a:srgbClr val="000000"/>
              </a:solidFill>
              <a:latin typeface="Gill Sans MT"/>
              <a:cs typeface="Gill Sans MT"/>
            </a:endParaRPr>
          </a:p>
          <a:p>
            <a:r>
              <a:rPr lang="en-US" dirty="0">
                <a:solidFill>
                  <a:srgbClr val="000000"/>
                </a:solidFill>
                <a:latin typeface="Gill Sans MT"/>
                <a:cs typeface="Gill Sans MT"/>
              </a:rPr>
              <a:t>BLOSUM62 is the default matrix in BLAST 2.0.</a:t>
            </a:r>
          </a:p>
        </p:txBody>
      </p:sp>
      <p:sp>
        <p:nvSpPr>
          <p:cNvPr id="78851" name="Text Box 3"/>
          <p:cNvSpPr txBox="1">
            <a:spLocks noChangeArrowheads="1"/>
          </p:cNvSpPr>
          <p:nvPr/>
        </p:nvSpPr>
        <p:spPr bwMode="auto">
          <a:xfrm>
            <a:off x="5105400" y="228600"/>
            <a:ext cx="28987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BLOSUM Matrices</a:t>
            </a:r>
          </a:p>
        </p:txBody>
      </p:sp>
    </p:spTree>
    <p:extLst>
      <p:ext uri="{BB962C8B-B14F-4D97-AF65-F5344CB8AC3E}">
        <p14:creationId xmlns:p14="http://schemas.microsoft.com/office/powerpoint/2010/main" val="3067812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6"/>
          <p:cNvSpPr>
            <a:spLocks noChangeArrowheads="1"/>
          </p:cNvSpPr>
          <p:nvPr/>
        </p:nvSpPr>
        <p:spPr bwMode="auto">
          <a:xfrm>
            <a:off x="6564765" y="2105025"/>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01" name="Text Box 7"/>
          <p:cNvSpPr txBox="1">
            <a:spLocks noChangeArrowheads="1"/>
          </p:cNvSpPr>
          <p:nvPr/>
        </p:nvSpPr>
        <p:spPr bwMode="auto">
          <a:xfrm>
            <a:off x="5726565" y="1905001"/>
            <a:ext cx="64633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02" name="Text Box 8"/>
          <p:cNvSpPr txBox="1">
            <a:spLocks noChangeArrowheads="1"/>
          </p:cNvSpPr>
          <p:nvPr/>
        </p:nvSpPr>
        <p:spPr bwMode="auto">
          <a:xfrm>
            <a:off x="5896428" y="327660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03" name="Text Box 9"/>
          <p:cNvSpPr txBox="1">
            <a:spLocks noChangeArrowheads="1"/>
          </p:cNvSpPr>
          <p:nvPr/>
        </p:nvSpPr>
        <p:spPr bwMode="auto">
          <a:xfrm>
            <a:off x="5896428" y="472440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04" name="Text Box 10"/>
          <p:cNvSpPr txBox="1">
            <a:spLocks noChangeArrowheads="1"/>
          </p:cNvSpPr>
          <p:nvPr/>
        </p:nvSpPr>
        <p:spPr bwMode="auto">
          <a:xfrm rot="-5400000">
            <a:off x="1115647" y="3978426"/>
            <a:ext cx="358303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Percent amino acid identity</a:t>
            </a:r>
          </a:p>
        </p:txBody>
      </p:sp>
      <p:sp>
        <p:nvSpPr>
          <p:cNvPr id="80905" name="Line 11"/>
          <p:cNvSpPr>
            <a:spLocks noChangeShapeType="1"/>
          </p:cNvSpPr>
          <p:nvPr/>
        </p:nvSpPr>
        <p:spPr bwMode="auto">
          <a:xfrm>
            <a:off x="6412364" y="2133600"/>
            <a:ext cx="228600" cy="0"/>
          </a:xfrm>
          <a:prstGeom prst="line">
            <a:avLst/>
          </a:prstGeom>
          <a:noFill/>
          <a:ln w="38100">
            <a:solidFill>
              <a:schemeClr val="hlink"/>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06" name="Line 12"/>
          <p:cNvSpPr>
            <a:spLocks noChangeShapeType="1"/>
          </p:cNvSpPr>
          <p:nvPr/>
        </p:nvSpPr>
        <p:spPr bwMode="auto">
          <a:xfrm>
            <a:off x="6412364" y="3505200"/>
            <a:ext cx="228600" cy="0"/>
          </a:xfrm>
          <a:prstGeom prst="line">
            <a:avLst/>
          </a:prstGeom>
          <a:noFill/>
          <a:ln w="38100">
            <a:solidFill>
              <a:schemeClr val="hlink"/>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07" name="Line 13"/>
          <p:cNvSpPr>
            <a:spLocks noChangeShapeType="1"/>
          </p:cNvSpPr>
          <p:nvPr/>
        </p:nvSpPr>
        <p:spPr bwMode="auto">
          <a:xfrm>
            <a:off x="6412364" y="4953000"/>
            <a:ext cx="228600" cy="0"/>
          </a:xfrm>
          <a:prstGeom prst="line">
            <a:avLst/>
          </a:prstGeom>
          <a:noFill/>
          <a:ln w="38100">
            <a:solidFill>
              <a:schemeClr val="hlink"/>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08" name="Text Box 14"/>
          <p:cNvSpPr txBox="1">
            <a:spLocks noChangeArrowheads="1"/>
          </p:cNvSpPr>
          <p:nvPr/>
        </p:nvSpPr>
        <p:spPr bwMode="auto">
          <a:xfrm>
            <a:off x="6255654" y="6248401"/>
            <a:ext cx="166914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BLOSUM62</a:t>
            </a:r>
          </a:p>
        </p:txBody>
      </p:sp>
      <p:sp>
        <p:nvSpPr>
          <p:cNvPr id="80909" name="Rectangle 16"/>
          <p:cNvSpPr>
            <a:spLocks noChangeArrowheads="1"/>
          </p:cNvSpPr>
          <p:nvPr/>
        </p:nvSpPr>
        <p:spPr bwMode="auto">
          <a:xfrm>
            <a:off x="6564765" y="2114550"/>
            <a:ext cx="1006475" cy="13906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0" name="Rectangle 17"/>
          <p:cNvSpPr>
            <a:spLocks noChangeArrowheads="1"/>
          </p:cNvSpPr>
          <p:nvPr/>
        </p:nvSpPr>
        <p:spPr bwMode="auto">
          <a:xfrm>
            <a:off x="9063490" y="2105025"/>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1" name="Text Box 18"/>
          <p:cNvSpPr txBox="1">
            <a:spLocks noChangeArrowheads="1"/>
          </p:cNvSpPr>
          <p:nvPr/>
        </p:nvSpPr>
        <p:spPr bwMode="auto">
          <a:xfrm>
            <a:off x="8225290" y="1905001"/>
            <a:ext cx="64633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12" name="Text Box 19"/>
          <p:cNvSpPr txBox="1">
            <a:spLocks noChangeArrowheads="1"/>
          </p:cNvSpPr>
          <p:nvPr/>
        </p:nvSpPr>
        <p:spPr bwMode="auto">
          <a:xfrm>
            <a:off x="8395153" y="327660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13" name="Text Box 20"/>
          <p:cNvSpPr txBox="1">
            <a:spLocks noChangeArrowheads="1"/>
          </p:cNvSpPr>
          <p:nvPr/>
        </p:nvSpPr>
        <p:spPr bwMode="auto">
          <a:xfrm>
            <a:off x="8395153" y="472440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14" name="Line 21"/>
          <p:cNvSpPr>
            <a:spLocks noChangeShapeType="1"/>
          </p:cNvSpPr>
          <p:nvPr/>
        </p:nvSpPr>
        <p:spPr bwMode="auto">
          <a:xfrm>
            <a:off x="8911089" y="2133600"/>
            <a:ext cx="228600" cy="0"/>
          </a:xfrm>
          <a:prstGeom prst="line">
            <a:avLst/>
          </a:prstGeom>
          <a:noFill/>
          <a:ln w="38100">
            <a:solidFill>
              <a:schemeClr val="hlink"/>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15" name="Line 22"/>
          <p:cNvSpPr>
            <a:spLocks noChangeShapeType="1"/>
          </p:cNvSpPr>
          <p:nvPr/>
        </p:nvSpPr>
        <p:spPr bwMode="auto">
          <a:xfrm>
            <a:off x="8911089" y="3505200"/>
            <a:ext cx="228600" cy="0"/>
          </a:xfrm>
          <a:prstGeom prst="line">
            <a:avLst/>
          </a:prstGeom>
          <a:noFill/>
          <a:ln w="38100">
            <a:solidFill>
              <a:schemeClr val="hlink"/>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16" name="Line 23"/>
          <p:cNvSpPr>
            <a:spLocks noChangeShapeType="1"/>
          </p:cNvSpPr>
          <p:nvPr/>
        </p:nvSpPr>
        <p:spPr bwMode="auto">
          <a:xfrm>
            <a:off x="8911089" y="4953000"/>
            <a:ext cx="228600" cy="0"/>
          </a:xfrm>
          <a:prstGeom prst="line">
            <a:avLst/>
          </a:prstGeom>
          <a:noFill/>
          <a:ln w="38100">
            <a:solidFill>
              <a:schemeClr val="hlink"/>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17" name="Text Box 24"/>
          <p:cNvSpPr txBox="1">
            <a:spLocks noChangeArrowheads="1"/>
          </p:cNvSpPr>
          <p:nvPr/>
        </p:nvSpPr>
        <p:spPr bwMode="auto">
          <a:xfrm>
            <a:off x="8770254" y="6248401"/>
            <a:ext cx="166914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BLOSUM30</a:t>
            </a:r>
          </a:p>
        </p:txBody>
      </p:sp>
      <p:sp>
        <p:nvSpPr>
          <p:cNvPr id="80918" name="Rectangle 25"/>
          <p:cNvSpPr>
            <a:spLocks noChangeArrowheads="1"/>
          </p:cNvSpPr>
          <p:nvPr/>
        </p:nvSpPr>
        <p:spPr bwMode="auto">
          <a:xfrm>
            <a:off x="9063490" y="2114550"/>
            <a:ext cx="1006475" cy="28384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19" name="Rectangle 26"/>
          <p:cNvSpPr>
            <a:spLocks noChangeArrowheads="1"/>
          </p:cNvSpPr>
          <p:nvPr/>
        </p:nvSpPr>
        <p:spPr bwMode="auto">
          <a:xfrm>
            <a:off x="4050165" y="2105025"/>
            <a:ext cx="1006475" cy="4114800"/>
          </a:xfrm>
          <a:prstGeom prst="rect">
            <a:avLst/>
          </a:prstGeom>
          <a:solidFill>
            <a:schemeClr val="hlink"/>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20" name="Text Box 27"/>
          <p:cNvSpPr txBox="1">
            <a:spLocks noChangeArrowheads="1"/>
          </p:cNvSpPr>
          <p:nvPr/>
        </p:nvSpPr>
        <p:spPr bwMode="auto">
          <a:xfrm>
            <a:off x="3211965" y="1905001"/>
            <a:ext cx="64633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100</a:t>
            </a:r>
          </a:p>
        </p:txBody>
      </p:sp>
      <p:sp>
        <p:nvSpPr>
          <p:cNvPr id="80921" name="Text Box 28"/>
          <p:cNvSpPr txBox="1">
            <a:spLocks noChangeArrowheads="1"/>
          </p:cNvSpPr>
          <p:nvPr/>
        </p:nvSpPr>
        <p:spPr bwMode="auto">
          <a:xfrm>
            <a:off x="3381828" y="327660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62</a:t>
            </a:r>
          </a:p>
        </p:txBody>
      </p:sp>
      <p:sp>
        <p:nvSpPr>
          <p:cNvPr id="80922" name="Text Box 29"/>
          <p:cNvSpPr txBox="1">
            <a:spLocks noChangeArrowheads="1"/>
          </p:cNvSpPr>
          <p:nvPr/>
        </p:nvSpPr>
        <p:spPr bwMode="auto">
          <a:xfrm>
            <a:off x="3381828" y="472440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30</a:t>
            </a:r>
          </a:p>
        </p:txBody>
      </p:sp>
      <p:sp>
        <p:nvSpPr>
          <p:cNvPr id="80923" name="Line 30"/>
          <p:cNvSpPr>
            <a:spLocks noChangeShapeType="1"/>
          </p:cNvSpPr>
          <p:nvPr/>
        </p:nvSpPr>
        <p:spPr bwMode="auto">
          <a:xfrm>
            <a:off x="3897764" y="2133600"/>
            <a:ext cx="228600" cy="0"/>
          </a:xfrm>
          <a:prstGeom prst="line">
            <a:avLst/>
          </a:prstGeom>
          <a:noFill/>
          <a:ln w="38100">
            <a:solidFill>
              <a:schemeClr val="hlink"/>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24" name="Line 31"/>
          <p:cNvSpPr>
            <a:spLocks noChangeShapeType="1"/>
          </p:cNvSpPr>
          <p:nvPr/>
        </p:nvSpPr>
        <p:spPr bwMode="auto">
          <a:xfrm>
            <a:off x="3897764" y="3505200"/>
            <a:ext cx="228600" cy="0"/>
          </a:xfrm>
          <a:prstGeom prst="line">
            <a:avLst/>
          </a:prstGeom>
          <a:noFill/>
          <a:ln w="38100">
            <a:solidFill>
              <a:schemeClr val="hlink"/>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25" name="Line 32"/>
          <p:cNvSpPr>
            <a:spLocks noChangeShapeType="1"/>
          </p:cNvSpPr>
          <p:nvPr/>
        </p:nvSpPr>
        <p:spPr bwMode="auto">
          <a:xfrm>
            <a:off x="3897764" y="4953000"/>
            <a:ext cx="228600" cy="0"/>
          </a:xfrm>
          <a:prstGeom prst="line">
            <a:avLst/>
          </a:prstGeom>
          <a:noFill/>
          <a:ln w="38100">
            <a:solidFill>
              <a:schemeClr val="hlink"/>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solidFill>
                <a:srgbClr val="000000"/>
              </a:solidFill>
              <a:latin typeface="Gill Sans MT"/>
              <a:cs typeface="Gill Sans MT"/>
            </a:endParaRPr>
          </a:p>
        </p:txBody>
      </p:sp>
      <p:sp>
        <p:nvSpPr>
          <p:cNvPr id="80926" name="Text Box 33"/>
          <p:cNvSpPr txBox="1">
            <a:spLocks noChangeArrowheads="1"/>
          </p:cNvSpPr>
          <p:nvPr/>
        </p:nvSpPr>
        <p:spPr bwMode="auto">
          <a:xfrm>
            <a:off x="3664854" y="6248401"/>
            <a:ext cx="166914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BLOSUM80</a:t>
            </a:r>
          </a:p>
        </p:txBody>
      </p:sp>
      <p:sp>
        <p:nvSpPr>
          <p:cNvPr id="80927" name="Rectangle 34"/>
          <p:cNvSpPr>
            <a:spLocks noChangeArrowheads="1"/>
          </p:cNvSpPr>
          <p:nvPr/>
        </p:nvSpPr>
        <p:spPr bwMode="auto">
          <a:xfrm>
            <a:off x="4050165" y="2114550"/>
            <a:ext cx="1006475" cy="704850"/>
          </a:xfrm>
          <a:prstGeom prst="rect">
            <a:avLst/>
          </a:prstGeom>
          <a:solidFill>
            <a:srgbClr val="FFFF99"/>
          </a:solidFill>
          <a:ln w="12700">
            <a:solidFill>
              <a:schemeClr val="tx1"/>
            </a:solidFill>
            <a:miter lim="800000"/>
            <a:headEnd type="none" w="sm" len="sm"/>
            <a:tailEnd type="none" w="sm" len="sm"/>
          </a:ln>
        </p:spPr>
        <p:txBody>
          <a:bodyPr wrap="none" anchor="ctr"/>
          <a:lstStyle/>
          <a:p>
            <a:endParaRPr lang="en-US">
              <a:solidFill>
                <a:srgbClr val="000000"/>
              </a:solidFill>
              <a:latin typeface="Gill Sans MT"/>
              <a:cs typeface="Gill Sans MT"/>
            </a:endParaRPr>
          </a:p>
        </p:txBody>
      </p:sp>
      <p:sp>
        <p:nvSpPr>
          <p:cNvPr id="80928" name="Text Box 35"/>
          <p:cNvSpPr txBox="1">
            <a:spLocks noChangeArrowheads="1"/>
          </p:cNvSpPr>
          <p:nvPr/>
        </p:nvSpPr>
        <p:spPr bwMode="auto">
          <a:xfrm rot="-3054508">
            <a:off x="6435805" y="2572694"/>
            <a:ext cx="117231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80929" name="Text Box 36"/>
          <p:cNvSpPr txBox="1">
            <a:spLocks noChangeArrowheads="1"/>
          </p:cNvSpPr>
          <p:nvPr/>
        </p:nvSpPr>
        <p:spPr bwMode="auto">
          <a:xfrm rot="-3054508">
            <a:off x="8950405" y="3334694"/>
            <a:ext cx="117231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80930" name="Text Box 37"/>
          <p:cNvSpPr txBox="1">
            <a:spLocks noChangeArrowheads="1"/>
          </p:cNvSpPr>
          <p:nvPr/>
        </p:nvSpPr>
        <p:spPr bwMode="auto">
          <a:xfrm rot="-3054508">
            <a:off x="4073605" y="1994844"/>
            <a:ext cx="117231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a:solidFill>
                  <a:srgbClr val="000000"/>
                </a:solidFill>
                <a:latin typeface="Gill Sans MT"/>
                <a:cs typeface="Gill Sans MT"/>
              </a:rPr>
              <a:t>collapse</a:t>
            </a:r>
          </a:p>
        </p:txBody>
      </p:sp>
      <p:sp>
        <p:nvSpPr>
          <p:cNvPr id="35" name="Text Box 2"/>
          <p:cNvSpPr txBox="1">
            <a:spLocks noChangeArrowheads="1"/>
          </p:cNvSpPr>
          <p:nvPr/>
        </p:nvSpPr>
        <p:spPr bwMode="auto">
          <a:xfrm>
            <a:off x="4953000" y="381000"/>
            <a:ext cx="289875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sz="2800" dirty="0">
                <a:solidFill>
                  <a:srgbClr val="000000"/>
                </a:solidFill>
                <a:latin typeface="Gill Sans MT"/>
                <a:cs typeface="Gill Sans MT"/>
              </a:rPr>
              <a:t>BLOSUM Matrices</a:t>
            </a:r>
          </a:p>
        </p:txBody>
      </p:sp>
    </p:spTree>
    <p:extLst>
      <p:ext uri="{BB962C8B-B14F-4D97-AF65-F5344CB8AC3E}">
        <p14:creationId xmlns:p14="http://schemas.microsoft.com/office/powerpoint/2010/main" val="171225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964" y="76200"/>
            <a:ext cx="7947637" cy="523220"/>
          </a:xfrm>
          <a:prstGeom prst="rect">
            <a:avLst/>
          </a:prstGeom>
          <a:noFill/>
        </p:spPr>
        <p:txBody>
          <a:bodyPr wrap="square" rtlCol="0">
            <a:spAutoFit/>
          </a:bodyPr>
          <a:lstStyle/>
          <a:p>
            <a:pPr algn="ctr"/>
            <a:r>
              <a:rPr lang="en-US" sz="2800" dirty="0"/>
              <a:t>Summary of PAM and BLOSUM matrices</a:t>
            </a:r>
          </a:p>
        </p:txBody>
      </p:sp>
      <p:sp>
        <p:nvSpPr>
          <p:cNvPr id="5" name="TextBox 4"/>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3-18</a:t>
            </a:r>
          </a:p>
          <a:p>
            <a:r>
              <a:rPr lang="en-US" dirty="0">
                <a:solidFill>
                  <a:schemeClr val="bg1">
                    <a:lumMod val="50000"/>
                  </a:schemeClr>
                </a:solidFill>
              </a:rPr>
              <a:t>Page 94</a:t>
            </a:r>
          </a:p>
        </p:txBody>
      </p:sp>
      <p:sp>
        <p:nvSpPr>
          <p:cNvPr id="10" name="TextBox 9"/>
          <p:cNvSpPr txBox="1"/>
          <p:nvPr/>
        </p:nvSpPr>
        <p:spPr>
          <a:xfrm>
            <a:off x="2819400" y="5410200"/>
            <a:ext cx="7467600" cy="1200328"/>
          </a:xfrm>
          <a:prstGeom prst="rect">
            <a:avLst/>
          </a:prstGeom>
          <a:noFill/>
          <a:ln>
            <a:solidFill>
              <a:srgbClr val="000000"/>
            </a:solidFill>
          </a:ln>
        </p:spPr>
        <p:txBody>
          <a:bodyPr wrap="square" rtlCol="0">
            <a:spAutoFit/>
          </a:bodyPr>
          <a:lstStyle/>
          <a:p>
            <a:r>
              <a:rPr lang="en-US" sz="2400" dirty="0"/>
              <a:t>A higher PAM number, and a lower BLOSUM number, tends to correspond to a matrix tuned to more divergent proteins.</a:t>
            </a:r>
          </a:p>
        </p:txBody>
      </p:sp>
      <p:pic>
        <p:nvPicPr>
          <p:cNvPr id="3" name="Picture 2" descr="Screen Shot 2016-02-27 at 5.3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6700" y="2127422"/>
            <a:ext cx="7556500" cy="2304878"/>
          </a:xfrm>
          <a:prstGeom prst="rect">
            <a:avLst/>
          </a:prstGeom>
        </p:spPr>
      </p:pic>
    </p:spTree>
    <p:extLst>
      <p:ext uri="{BB962C8B-B14F-4D97-AF65-F5344CB8AC3E}">
        <p14:creationId xmlns:p14="http://schemas.microsoft.com/office/powerpoint/2010/main" val="760563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3-19</a:t>
            </a:r>
          </a:p>
          <a:p>
            <a:r>
              <a:rPr lang="en-US" dirty="0">
                <a:solidFill>
                  <a:schemeClr val="bg1">
                    <a:lumMod val="50000"/>
                  </a:schemeClr>
                </a:solidFill>
              </a:rPr>
              <a:t>Page 95</a:t>
            </a:r>
          </a:p>
        </p:txBody>
      </p:sp>
      <p:pic>
        <p:nvPicPr>
          <p:cNvPr id="3" name="Picture 2" descr="Screen Shot 2016-02-27 at 5.30.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825500"/>
            <a:ext cx="7086600" cy="5270500"/>
          </a:xfrm>
          <a:prstGeom prst="rect">
            <a:avLst/>
          </a:prstGeom>
        </p:spPr>
      </p:pic>
      <p:sp>
        <p:nvSpPr>
          <p:cNvPr id="6" name="Text Box 5"/>
          <p:cNvSpPr txBox="1">
            <a:spLocks noChangeArrowheads="1"/>
          </p:cNvSpPr>
          <p:nvPr/>
        </p:nvSpPr>
        <p:spPr bwMode="auto">
          <a:xfrm>
            <a:off x="3911946" y="152401"/>
            <a:ext cx="6451255"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lgn="ctr"/>
            <a:r>
              <a:rPr lang="en-US" dirty="0">
                <a:latin typeface="Gill Sans MT"/>
                <a:cs typeface="Gill Sans MT"/>
              </a:rPr>
              <a:t>Two randomly diverging protein sequences change</a:t>
            </a:r>
          </a:p>
          <a:p>
            <a:pPr algn="ctr"/>
            <a:r>
              <a:rPr lang="en-US" dirty="0">
                <a:latin typeface="Gill Sans MT"/>
                <a:cs typeface="Gill Sans MT"/>
              </a:rPr>
              <a:t>in a negatively exponential fashion</a:t>
            </a:r>
          </a:p>
        </p:txBody>
      </p:sp>
    </p:spTree>
    <p:extLst>
      <p:ext uri="{BB962C8B-B14F-4D97-AF65-F5344CB8AC3E}">
        <p14:creationId xmlns:p14="http://schemas.microsoft.com/office/powerpoint/2010/main" val="650453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24C6-38B5-0845-91C0-B91A526DBC84}"/>
              </a:ext>
            </a:extLst>
          </p:cNvPr>
          <p:cNvSpPr>
            <a:spLocks noGrp="1"/>
          </p:cNvSpPr>
          <p:nvPr>
            <p:ph type="ctrTitle"/>
          </p:nvPr>
        </p:nvSpPr>
        <p:spPr>
          <a:xfrm>
            <a:off x="1894705" y="4251260"/>
            <a:ext cx="5315780" cy="1303020"/>
          </a:xfrm>
        </p:spPr>
        <p:txBody>
          <a:bodyPr anchor="ctr">
            <a:normAutofit/>
          </a:bodyPr>
          <a:lstStyle/>
          <a:p>
            <a:r>
              <a:rPr lang="en-US" dirty="0"/>
              <a:t>Bioinformatics</a:t>
            </a:r>
          </a:p>
        </p:txBody>
      </p:sp>
      <p:sp>
        <p:nvSpPr>
          <p:cNvPr id="3" name="Subtitle 2">
            <a:extLst>
              <a:ext uri="{FF2B5EF4-FFF2-40B4-BE49-F238E27FC236}">
                <a16:creationId xmlns:a16="http://schemas.microsoft.com/office/drawing/2014/main" id="{E9EB9ED6-B81C-174A-817A-B15BF7B4585E}"/>
              </a:ext>
            </a:extLst>
          </p:cNvPr>
          <p:cNvSpPr>
            <a:spLocks noGrp="1"/>
          </p:cNvSpPr>
          <p:nvPr>
            <p:ph type="subTitle" idx="1"/>
          </p:nvPr>
        </p:nvSpPr>
        <p:spPr>
          <a:xfrm>
            <a:off x="7562072" y="4251260"/>
            <a:ext cx="2408466" cy="1303020"/>
          </a:xfrm>
        </p:spPr>
        <p:txBody>
          <a:bodyPr anchor="ctr">
            <a:normAutofit/>
          </a:bodyPr>
          <a:lstStyle/>
          <a:p>
            <a:pPr algn="l"/>
            <a:r>
              <a:rPr lang="en-US" dirty="0"/>
              <a:t>Faster, better, stronger</a:t>
            </a:r>
          </a:p>
        </p:txBody>
      </p:sp>
      <p:pic>
        <p:nvPicPr>
          <p:cNvPr id="4" name="Picture 3">
            <a:extLst>
              <a:ext uri="{FF2B5EF4-FFF2-40B4-BE49-F238E27FC236}">
                <a16:creationId xmlns:a16="http://schemas.microsoft.com/office/drawing/2014/main" id="{BA2AA4B1-D33B-2A4D-BB22-3EDB383CF87B}"/>
              </a:ext>
            </a:extLst>
          </p:cNvPr>
          <p:cNvPicPr>
            <a:picLocks noChangeAspect="1"/>
          </p:cNvPicPr>
          <p:nvPr/>
        </p:nvPicPr>
        <p:blipFill rotWithShape="1">
          <a:blip r:embed="rId2"/>
          <a:srcRect l="5218" r="-1" b="-1"/>
          <a:stretch/>
        </p:blipFill>
        <p:spPr>
          <a:xfrm>
            <a:off x="6393086" y="34159"/>
            <a:ext cx="4274915" cy="3044426"/>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spTree>
    <p:extLst>
      <p:ext uri="{BB962C8B-B14F-4D97-AF65-F5344CB8AC3E}">
        <p14:creationId xmlns:p14="http://schemas.microsoft.com/office/powerpoint/2010/main" val="2185778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055848"/>
            <a:ext cx="3581400" cy="3287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pic>
      <p:sp>
        <p:nvSpPr>
          <p:cNvPr id="92163" name="Text Box 3"/>
          <p:cNvSpPr txBox="1">
            <a:spLocks noChangeArrowheads="1"/>
          </p:cNvSpPr>
          <p:nvPr/>
        </p:nvSpPr>
        <p:spPr bwMode="auto">
          <a:xfrm>
            <a:off x="2057401" y="4648200"/>
            <a:ext cx="7385105"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a:solidFill>
                  <a:srgbClr val="000000"/>
                </a:solidFill>
                <a:latin typeface="Gill Sans MT"/>
                <a:cs typeface="Gill Sans MT"/>
              </a:rPr>
              <a:t>	[1] identity (stay along a diagonal)</a:t>
            </a:r>
          </a:p>
          <a:p>
            <a:r>
              <a:rPr lang="en-US">
                <a:solidFill>
                  <a:srgbClr val="000000"/>
                </a:solidFill>
                <a:latin typeface="Gill Sans MT"/>
                <a:cs typeface="Gill Sans MT"/>
              </a:rPr>
              <a:t>	[2] mismatch (stay along a diagonal)</a:t>
            </a:r>
          </a:p>
          <a:p>
            <a:r>
              <a:rPr lang="en-US">
                <a:solidFill>
                  <a:srgbClr val="000000"/>
                </a:solidFill>
                <a:latin typeface="Gill Sans MT"/>
                <a:cs typeface="Gill Sans MT"/>
              </a:rPr>
              <a:t>	[3] gap in one sequence (move vertically!)</a:t>
            </a:r>
          </a:p>
          <a:p>
            <a:r>
              <a:rPr lang="en-US">
                <a:solidFill>
                  <a:srgbClr val="000000"/>
                </a:solidFill>
                <a:latin typeface="Gill Sans MT"/>
                <a:cs typeface="Gill Sans MT"/>
              </a:rPr>
              <a:t>	[4] gap in the other sequence (move horizontally!)</a:t>
            </a:r>
          </a:p>
        </p:txBody>
      </p:sp>
      <p:sp>
        <p:nvSpPr>
          <p:cNvPr id="92164" name="Rectangle 4"/>
          <p:cNvSpPr>
            <a:spLocks noChangeArrowheads="1"/>
          </p:cNvSpPr>
          <p:nvPr/>
        </p:nvSpPr>
        <p:spPr bwMode="auto">
          <a:xfrm>
            <a:off x="2743200" y="228600"/>
            <a:ext cx="743888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800" dirty="0">
                <a:solidFill>
                  <a:srgbClr val="000000"/>
                </a:solidFill>
                <a:latin typeface="Gill Sans MT"/>
                <a:cs typeface="Gill Sans MT"/>
              </a:rPr>
              <a:t>Four possible outcomes in aligning two sequences</a:t>
            </a:r>
          </a:p>
        </p:txBody>
      </p:sp>
      <p:sp>
        <p:nvSpPr>
          <p:cNvPr id="8" name="TextBox 7"/>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3-20</a:t>
            </a:r>
          </a:p>
          <a:p>
            <a:r>
              <a:rPr lang="en-US" dirty="0">
                <a:solidFill>
                  <a:schemeClr val="bg1">
                    <a:lumMod val="50000"/>
                  </a:schemeClr>
                </a:solidFill>
              </a:rPr>
              <a:t>Page 97</a:t>
            </a:r>
          </a:p>
        </p:txBody>
      </p:sp>
    </p:spTree>
    <p:extLst>
      <p:ext uri="{BB962C8B-B14F-4D97-AF65-F5344CB8AC3E}">
        <p14:creationId xmlns:p14="http://schemas.microsoft.com/office/powerpoint/2010/main" val="4001625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3-20</a:t>
            </a:r>
          </a:p>
          <a:p>
            <a:r>
              <a:rPr lang="en-US" dirty="0">
                <a:solidFill>
                  <a:schemeClr val="bg1">
                    <a:lumMod val="50000"/>
                  </a:schemeClr>
                </a:solidFill>
              </a:rPr>
              <a:t>Page 97</a:t>
            </a:r>
          </a:p>
        </p:txBody>
      </p:sp>
      <p:pic>
        <p:nvPicPr>
          <p:cNvPr id="2" name="Picture 1" descr="Screen Shot 2017-01-22 at 6.0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362200"/>
            <a:ext cx="7404100" cy="2057400"/>
          </a:xfrm>
          <a:prstGeom prst="rect">
            <a:avLst/>
          </a:prstGeom>
        </p:spPr>
      </p:pic>
      <p:sp>
        <p:nvSpPr>
          <p:cNvPr id="5" name="Rectangle 4"/>
          <p:cNvSpPr>
            <a:spLocks noChangeArrowheads="1"/>
          </p:cNvSpPr>
          <p:nvPr/>
        </p:nvSpPr>
        <p:spPr bwMode="auto">
          <a:xfrm>
            <a:off x="2743200" y="228600"/>
            <a:ext cx="743888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800" dirty="0">
                <a:solidFill>
                  <a:srgbClr val="000000"/>
                </a:solidFill>
                <a:latin typeface="Gill Sans MT"/>
                <a:cs typeface="Gill Sans MT"/>
              </a:rPr>
              <a:t>Four possible outcomes in aligning two sequences</a:t>
            </a:r>
          </a:p>
        </p:txBody>
      </p:sp>
    </p:spTree>
    <p:extLst>
      <p:ext uri="{BB962C8B-B14F-4D97-AF65-F5344CB8AC3E}">
        <p14:creationId xmlns:p14="http://schemas.microsoft.com/office/powerpoint/2010/main" val="2278750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p:cNvPicPr>
          <p:nvPr/>
        </p:nvPicPr>
        <p:blipFill rotWithShape="1">
          <a:blip r:embed="rId2">
            <a:extLst>
              <a:ext uri="{28A0092B-C50C-407E-A947-70E740481C1C}">
                <a14:useLocalDpi xmlns:a14="http://schemas.microsoft.com/office/drawing/2010/main" val="0"/>
              </a:ext>
            </a:extLst>
          </a:blip>
          <a:srcRect t="22184" b="54687"/>
          <a:stretch/>
        </p:blipFill>
        <p:spPr bwMode="auto">
          <a:xfrm>
            <a:off x="1691700" y="685800"/>
            <a:ext cx="89001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3-25</a:t>
            </a:r>
          </a:p>
          <a:p>
            <a:r>
              <a:rPr lang="en-US" dirty="0">
                <a:solidFill>
                  <a:schemeClr val="bg1">
                    <a:lumMod val="50000"/>
                  </a:schemeClr>
                </a:solidFill>
              </a:rPr>
              <a:t>Page 105</a:t>
            </a:r>
          </a:p>
        </p:txBody>
      </p:sp>
      <p:sp>
        <p:nvSpPr>
          <p:cNvPr id="2" name="TextBox 1"/>
          <p:cNvSpPr txBox="1"/>
          <p:nvPr/>
        </p:nvSpPr>
        <p:spPr>
          <a:xfrm>
            <a:off x="3657600" y="152400"/>
            <a:ext cx="5715000" cy="523220"/>
          </a:xfrm>
          <a:prstGeom prst="rect">
            <a:avLst/>
          </a:prstGeom>
          <a:noFill/>
        </p:spPr>
        <p:txBody>
          <a:bodyPr wrap="square" rtlCol="0">
            <a:spAutoFit/>
          </a:bodyPr>
          <a:lstStyle/>
          <a:p>
            <a:pPr algn="ctr"/>
            <a:r>
              <a:rPr lang="en-US" sz="2800" dirty="0"/>
              <a:t>Pairwise alignment with </a:t>
            </a:r>
            <a:r>
              <a:rPr lang="en-US" sz="2800" dirty="0" err="1"/>
              <a:t>dotplots</a:t>
            </a:r>
            <a:endParaRPr lang="en-US" sz="2800" dirty="0"/>
          </a:p>
        </p:txBody>
      </p:sp>
      <p:sp>
        <p:nvSpPr>
          <p:cNvPr id="5" name="TextBox 4"/>
          <p:cNvSpPr txBox="1"/>
          <p:nvPr/>
        </p:nvSpPr>
        <p:spPr>
          <a:xfrm>
            <a:off x="2514600" y="3767924"/>
            <a:ext cx="8077200" cy="3090077"/>
          </a:xfrm>
          <a:prstGeom prst="rect">
            <a:avLst/>
          </a:prstGeom>
          <a:noFill/>
        </p:spPr>
        <p:txBody>
          <a:bodyPr wrap="square" rtlCol="0">
            <a:spAutoFit/>
          </a:bodyPr>
          <a:lstStyle/>
          <a:p>
            <a:pPr>
              <a:lnSpc>
                <a:spcPct val="90000"/>
              </a:lnSpc>
            </a:pPr>
            <a:r>
              <a:rPr lang="en-US" sz="2400" dirty="0"/>
              <a:t>Search human </a:t>
            </a:r>
            <a:r>
              <a:rPr lang="en-US" sz="2400" dirty="0" err="1"/>
              <a:t>cytoglobin</a:t>
            </a:r>
            <a:r>
              <a:rPr lang="en-US" sz="2400" dirty="0"/>
              <a:t> against a large snail globin (having many globin repeats). More repeats are observed using PAM250 than BLOSUM62.</a:t>
            </a:r>
          </a:p>
          <a:p>
            <a:pPr>
              <a:lnSpc>
                <a:spcPct val="90000"/>
              </a:lnSpc>
            </a:pPr>
            <a:endParaRPr lang="en-US" sz="2400" dirty="0"/>
          </a:p>
          <a:p>
            <a:pPr>
              <a:lnSpc>
                <a:spcPct val="90000"/>
              </a:lnSpc>
            </a:pPr>
            <a:r>
              <a:rPr lang="en-US" sz="2400" dirty="0"/>
              <a:t>To “read” this plot note that </a:t>
            </a:r>
            <a:r>
              <a:rPr lang="en-US" sz="2400" dirty="0" err="1"/>
              <a:t>cytoglobin</a:t>
            </a:r>
            <a:r>
              <a:rPr lang="en-US" sz="2400" dirty="0"/>
              <a:t> (x-axis) matches the snail globin (y-axis) at about a dozen locations across the snail protein. Red arrows indicate that the first few and last few amino acids of </a:t>
            </a:r>
            <a:r>
              <a:rPr lang="en-US" sz="2400" dirty="0" err="1"/>
              <a:t>cytoglobin</a:t>
            </a:r>
            <a:r>
              <a:rPr lang="en-US" sz="2400" dirty="0"/>
              <a:t> do not participate in this repeat structure.</a:t>
            </a:r>
          </a:p>
        </p:txBody>
      </p:sp>
    </p:spTree>
    <p:extLst>
      <p:ext uri="{BB962C8B-B14F-4D97-AF65-F5344CB8AC3E}">
        <p14:creationId xmlns:p14="http://schemas.microsoft.com/office/powerpoint/2010/main" val="823550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p:cNvPicPr>
          <p:nvPr/>
        </p:nvPicPr>
        <p:blipFill rotWithShape="1">
          <a:blip r:embed="rId2">
            <a:extLst>
              <a:ext uri="{28A0092B-C50C-407E-A947-70E740481C1C}">
                <a14:useLocalDpi xmlns:a14="http://schemas.microsoft.com/office/drawing/2010/main" val="0"/>
              </a:ext>
            </a:extLst>
          </a:blip>
          <a:srcRect l="12096" r="12244" b="42761"/>
          <a:stretch/>
        </p:blipFill>
        <p:spPr bwMode="auto">
          <a:xfrm>
            <a:off x="3733800" y="696914"/>
            <a:ext cx="5536052" cy="3798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3-27</a:t>
            </a:r>
          </a:p>
          <a:p>
            <a:r>
              <a:rPr lang="en-US" dirty="0">
                <a:solidFill>
                  <a:schemeClr val="bg1">
                    <a:lumMod val="50000"/>
                  </a:schemeClr>
                </a:solidFill>
              </a:rPr>
              <a:t>Page 109</a:t>
            </a:r>
          </a:p>
        </p:txBody>
      </p:sp>
      <p:sp>
        <p:nvSpPr>
          <p:cNvPr id="4" name="TextBox 3"/>
          <p:cNvSpPr txBox="1"/>
          <p:nvPr/>
        </p:nvSpPr>
        <p:spPr>
          <a:xfrm>
            <a:off x="2743200" y="152400"/>
            <a:ext cx="7696200" cy="523220"/>
          </a:xfrm>
          <a:prstGeom prst="rect">
            <a:avLst/>
          </a:prstGeom>
          <a:noFill/>
        </p:spPr>
        <p:txBody>
          <a:bodyPr wrap="square" rtlCol="0">
            <a:spAutoFit/>
          </a:bodyPr>
          <a:lstStyle/>
          <a:p>
            <a:pPr algn="ctr"/>
            <a:r>
              <a:rPr lang="en-US" sz="2800" dirty="0"/>
              <a:t>Relative entropy (</a:t>
            </a:r>
            <a:r>
              <a:rPr lang="en-US" sz="2800" i="1" dirty="0"/>
              <a:t>H</a:t>
            </a:r>
            <a:r>
              <a:rPr lang="en-US" sz="2800" dirty="0"/>
              <a:t>) as a function of PAM distance</a:t>
            </a:r>
          </a:p>
        </p:txBody>
      </p:sp>
      <p:sp>
        <p:nvSpPr>
          <p:cNvPr id="5" name="TextBox 4"/>
          <p:cNvSpPr txBox="1"/>
          <p:nvPr/>
        </p:nvSpPr>
        <p:spPr>
          <a:xfrm>
            <a:off x="2590800" y="4389632"/>
            <a:ext cx="8077200" cy="2468368"/>
          </a:xfrm>
          <a:prstGeom prst="rect">
            <a:avLst/>
          </a:prstGeom>
          <a:noFill/>
        </p:spPr>
        <p:txBody>
          <a:bodyPr wrap="square" rtlCol="0">
            <a:spAutoFit/>
          </a:bodyPr>
          <a:lstStyle/>
          <a:p>
            <a:pPr>
              <a:lnSpc>
                <a:spcPct val="80000"/>
              </a:lnSpc>
            </a:pPr>
            <a:r>
              <a:rPr lang="en-US" sz="2400" dirty="0"/>
              <a:t>For PAM matrices with low values (e.g. PAM10) the relative entropy (in bits) is high and the minimum alignment length needed to detect a significant pairwise </a:t>
            </a:r>
            <a:r>
              <a:rPr lang="en-US" sz="2400" dirty="0" err="1"/>
              <a:t>alighment</a:t>
            </a:r>
            <a:r>
              <a:rPr lang="en-US" sz="2400" dirty="0"/>
              <a:t> is short. Relative entropy relates to the information content.</a:t>
            </a:r>
          </a:p>
          <a:p>
            <a:pPr>
              <a:lnSpc>
                <a:spcPct val="80000"/>
              </a:lnSpc>
            </a:pPr>
            <a:endParaRPr lang="en-US" sz="2400" dirty="0"/>
          </a:p>
          <a:p>
            <a:pPr>
              <a:lnSpc>
                <a:spcPct val="80000"/>
              </a:lnSpc>
            </a:pPr>
            <a:r>
              <a:rPr lang="en-US" sz="2400" dirty="0"/>
              <a:t>For PAM250 and similar matrices the relative entropy is low. It is necessary to have a longer region of amino acids aligned (e.g. 80 residues) to detect significant pairwise relatedness.</a:t>
            </a:r>
          </a:p>
        </p:txBody>
      </p:sp>
    </p:spTree>
    <p:extLst>
      <p:ext uri="{BB962C8B-B14F-4D97-AF65-F5344CB8AC3E}">
        <p14:creationId xmlns:p14="http://schemas.microsoft.com/office/powerpoint/2010/main" val="263648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F2254-BFCF-9A43-9CFC-D58E703DCBA6}"/>
              </a:ext>
            </a:extLst>
          </p:cNvPr>
          <p:cNvSpPr/>
          <p:nvPr/>
        </p:nvSpPr>
        <p:spPr>
          <a:xfrm>
            <a:off x="1524000" y="1279922"/>
            <a:ext cx="9144000" cy="696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57AD918-98B1-7944-AE19-57D758C64E03}"/>
              </a:ext>
            </a:extLst>
          </p:cNvPr>
          <p:cNvSpPr>
            <a:spLocks noGrp="1"/>
          </p:cNvSpPr>
          <p:nvPr>
            <p:ph type="title"/>
          </p:nvPr>
        </p:nvSpPr>
        <p:spPr>
          <a:xfrm>
            <a:off x="2152650" y="1131094"/>
            <a:ext cx="7886700" cy="994172"/>
          </a:xfrm>
        </p:spPr>
        <p:txBody>
          <a:bodyPr>
            <a:normAutofit/>
          </a:bodyPr>
          <a:lstStyle/>
          <a:p>
            <a:pPr algn="ctr"/>
            <a:r>
              <a:rPr lang="en-US" dirty="0">
                <a:solidFill>
                  <a:schemeClr val="bg1"/>
                </a:solidFill>
              </a:rPr>
              <a:t>Presentation content</a:t>
            </a:r>
          </a:p>
        </p:txBody>
      </p:sp>
      <p:graphicFrame>
        <p:nvGraphicFramePr>
          <p:cNvPr id="5" name="Content Placeholder 2">
            <a:extLst>
              <a:ext uri="{FF2B5EF4-FFF2-40B4-BE49-F238E27FC236}">
                <a16:creationId xmlns:a16="http://schemas.microsoft.com/office/drawing/2014/main" id="{1BA2B777-4639-413B-B404-7E6131F77AFA}"/>
              </a:ext>
            </a:extLst>
          </p:cNvPr>
          <p:cNvGraphicFramePr>
            <a:graphicFrameLocks noGrp="1"/>
          </p:cNvGraphicFramePr>
          <p:nvPr>
            <p:ph idx="1"/>
          </p:nvPr>
        </p:nvGraphicFramePr>
        <p:xfrm>
          <a:off x="2152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8624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5105401" y="457200"/>
            <a:ext cx="2690811" cy="523220"/>
          </a:xfrm>
          <a:prstGeom prst="rect">
            <a:avLst/>
          </a:prstGeom>
          <a:noFill/>
          <a:ln w="9525">
            <a:noFill/>
            <a:miter lim="800000"/>
            <a:headEnd/>
            <a:tailEnd/>
          </a:ln>
        </p:spPr>
        <p:txBody>
          <a:bodyPr wrap="none">
            <a:spAutoFit/>
          </a:bodyPr>
          <a:lstStyle/>
          <a:p>
            <a:r>
              <a:rPr lang="en-US" altLang="en-US" sz="2800" dirty="0">
                <a:solidFill>
                  <a:srgbClr val="000000"/>
                </a:solidFill>
                <a:latin typeface="Gill Sans MT"/>
                <a:cs typeface="Gill Sans MT"/>
              </a:rPr>
              <a:t>Why use BLAST?</a:t>
            </a:r>
            <a:endParaRPr lang="en-US" altLang="en-US" sz="1600" dirty="0">
              <a:solidFill>
                <a:srgbClr val="000000"/>
              </a:solidFill>
              <a:latin typeface="Gill Sans MT"/>
              <a:cs typeface="Gill Sans MT"/>
            </a:endParaRPr>
          </a:p>
        </p:txBody>
      </p:sp>
      <p:sp>
        <p:nvSpPr>
          <p:cNvPr id="15363" name="Text Box 3"/>
          <p:cNvSpPr txBox="1">
            <a:spLocks noChangeArrowheads="1"/>
          </p:cNvSpPr>
          <p:nvPr/>
        </p:nvSpPr>
        <p:spPr bwMode="auto">
          <a:xfrm>
            <a:off x="3048000" y="1828801"/>
            <a:ext cx="7086600" cy="4154983"/>
          </a:xfrm>
          <a:prstGeom prst="rect">
            <a:avLst/>
          </a:prstGeom>
          <a:noFill/>
          <a:ln w="9525">
            <a:noFill/>
            <a:miter lim="800000"/>
            <a:headEnd/>
            <a:tailEnd/>
          </a:ln>
        </p:spPr>
        <p:txBody>
          <a:bodyPr wrap="square">
            <a:spAutoFit/>
          </a:bodyPr>
          <a:lstStyle/>
          <a:p>
            <a:r>
              <a:rPr lang="en-US" altLang="en-US" sz="2400" dirty="0">
                <a:solidFill>
                  <a:srgbClr val="000000"/>
                </a:solidFill>
                <a:latin typeface="Gill Sans MT"/>
                <a:cs typeface="Gill Sans MT"/>
              </a:rPr>
              <a:t>BLAST searching is fundamental to understanding</a:t>
            </a:r>
          </a:p>
          <a:p>
            <a:r>
              <a:rPr lang="en-US" altLang="en-US" sz="2400" dirty="0">
                <a:solidFill>
                  <a:srgbClr val="000000"/>
                </a:solidFill>
                <a:latin typeface="Gill Sans MT"/>
                <a:cs typeface="Gill Sans MT"/>
              </a:rPr>
              <a:t>the relatedness of any favorite query sequence</a:t>
            </a:r>
          </a:p>
          <a:p>
            <a:r>
              <a:rPr lang="en-US" altLang="en-US" sz="2400" dirty="0">
                <a:solidFill>
                  <a:srgbClr val="000000"/>
                </a:solidFill>
                <a:latin typeface="Gill Sans MT"/>
                <a:cs typeface="Gill Sans MT"/>
              </a:rPr>
              <a:t>to other known proteins or DNA sequences.</a:t>
            </a:r>
          </a:p>
          <a:p>
            <a:endParaRPr lang="en-US" altLang="en-US" sz="2400" dirty="0">
              <a:solidFill>
                <a:srgbClr val="000000"/>
              </a:solidFill>
              <a:latin typeface="Gill Sans MT"/>
              <a:cs typeface="Gill Sans MT"/>
            </a:endParaRPr>
          </a:p>
          <a:p>
            <a:r>
              <a:rPr lang="en-US" altLang="en-US" sz="2400" dirty="0">
                <a:solidFill>
                  <a:srgbClr val="000000"/>
                </a:solidFill>
                <a:latin typeface="Gill Sans MT"/>
                <a:cs typeface="Gill Sans MT"/>
              </a:rPr>
              <a:t>Applications include</a:t>
            </a:r>
          </a:p>
          <a:p>
            <a:pPr>
              <a:buFontTx/>
              <a:buChar char="•"/>
            </a:pPr>
            <a:r>
              <a:rPr lang="en-US" altLang="en-US" sz="2400" dirty="0">
                <a:solidFill>
                  <a:srgbClr val="000000"/>
                </a:solidFill>
                <a:latin typeface="Gill Sans MT"/>
                <a:cs typeface="Gill Sans MT"/>
              </a:rPr>
              <a:t> identifying </a:t>
            </a:r>
            <a:r>
              <a:rPr lang="en-US" altLang="en-US" sz="2400" dirty="0" err="1">
                <a:solidFill>
                  <a:srgbClr val="000000"/>
                </a:solidFill>
                <a:latin typeface="Gill Sans MT"/>
                <a:cs typeface="Gill Sans MT"/>
              </a:rPr>
              <a:t>orthologs</a:t>
            </a:r>
            <a:r>
              <a:rPr lang="en-US" altLang="en-US" sz="2400" dirty="0">
                <a:solidFill>
                  <a:srgbClr val="000000"/>
                </a:solidFill>
                <a:latin typeface="Gill Sans MT"/>
                <a:cs typeface="Gill Sans MT"/>
              </a:rPr>
              <a:t> and </a:t>
            </a:r>
            <a:r>
              <a:rPr lang="en-US" altLang="en-US" sz="2400" dirty="0" err="1">
                <a:solidFill>
                  <a:srgbClr val="000000"/>
                </a:solidFill>
                <a:latin typeface="Gill Sans MT"/>
                <a:cs typeface="Gill Sans MT"/>
              </a:rPr>
              <a:t>paralogs</a:t>
            </a:r>
            <a:endParaRPr lang="en-US" altLang="en-US" sz="2400" dirty="0">
              <a:solidFill>
                <a:srgbClr val="000000"/>
              </a:solidFill>
              <a:latin typeface="Gill Sans MT"/>
              <a:cs typeface="Gill Sans MT"/>
            </a:endParaRPr>
          </a:p>
          <a:p>
            <a:pPr>
              <a:buFontTx/>
              <a:buChar char="•"/>
            </a:pPr>
            <a:r>
              <a:rPr lang="en-US" altLang="en-US" sz="2400" dirty="0">
                <a:solidFill>
                  <a:srgbClr val="000000"/>
                </a:solidFill>
                <a:latin typeface="Gill Sans MT"/>
                <a:cs typeface="Gill Sans MT"/>
              </a:rPr>
              <a:t> discovering new genes or proteins</a:t>
            </a:r>
          </a:p>
          <a:p>
            <a:pPr>
              <a:buFontTx/>
              <a:buChar char="•"/>
            </a:pPr>
            <a:r>
              <a:rPr lang="en-US" altLang="en-US" sz="2400" dirty="0">
                <a:solidFill>
                  <a:srgbClr val="000000"/>
                </a:solidFill>
                <a:latin typeface="Gill Sans MT"/>
                <a:cs typeface="Gill Sans MT"/>
              </a:rPr>
              <a:t> discovering variants of genes or proteins</a:t>
            </a:r>
          </a:p>
          <a:p>
            <a:pPr>
              <a:buFontTx/>
              <a:buChar char="•"/>
            </a:pPr>
            <a:r>
              <a:rPr lang="en-US" altLang="en-US" sz="2400" dirty="0">
                <a:solidFill>
                  <a:srgbClr val="000000"/>
                </a:solidFill>
                <a:latin typeface="Gill Sans MT"/>
                <a:cs typeface="Gill Sans MT"/>
              </a:rPr>
              <a:t> investigating expressed sequence tags (ESTs)</a:t>
            </a:r>
          </a:p>
          <a:p>
            <a:pPr>
              <a:buFontTx/>
              <a:buChar char="•"/>
            </a:pPr>
            <a:r>
              <a:rPr lang="en-US" altLang="en-US" sz="2400" dirty="0">
                <a:solidFill>
                  <a:srgbClr val="000000"/>
                </a:solidFill>
                <a:latin typeface="Gill Sans MT"/>
                <a:cs typeface="Gill Sans MT"/>
              </a:rPr>
              <a:t> exploring protein structure and function</a:t>
            </a:r>
          </a:p>
          <a:p>
            <a:endParaRPr lang="en-US" altLang="en-US" sz="2400" dirty="0">
              <a:solidFill>
                <a:srgbClr val="000000"/>
              </a:solidFill>
              <a:latin typeface="Gill Sans MT"/>
              <a:cs typeface="Gill Sans MT"/>
            </a:endParaRPr>
          </a:p>
        </p:txBody>
      </p:sp>
      <p:sp>
        <p:nvSpPr>
          <p:cNvPr id="15364" name="Line 4"/>
          <p:cNvSpPr>
            <a:spLocks noChangeShapeType="1"/>
          </p:cNvSpPr>
          <p:nvPr/>
        </p:nvSpPr>
        <p:spPr bwMode="auto">
          <a:xfrm>
            <a:off x="2971800" y="1295400"/>
            <a:ext cx="6781800" cy="0"/>
          </a:xfrm>
          <a:prstGeom prst="line">
            <a:avLst/>
          </a:prstGeom>
          <a:noFill/>
          <a:ln w="9525">
            <a:solidFill>
              <a:srgbClr val="000000"/>
            </a:solidFill>
            <a:round/>
            <a:headEnd/>
            <a:tailEnd/>
          </a:ln>
        </p:spPr>
        <p:txBody>
          <a:bodyPr wrap="none" anchor="ctr"/>
          <a:lstStyle/>
          <a:p>
            <a:pPr eaLnBrk="1" hangingPunct="1"/>
            <a:endParaRPr lang="en-US">
              <a:solidFill>
                <a:srgbClr val="000000"/>
              </a:solidFill>
              <a:latin typeface="Gill Sans MT"/>
              <a:cs typeface="Gill Sans MT"/>
            </a:endParaRPr>
          </a:p>
        </p:txBody>
      </p:sp>
    </p:spTree>
    <p:extLst>
      <p:ext uri="{BB962C8B-B14F-4D97-AF65-F5344CB8AC3E}">
        <p14:creationId xmlns:p14="http://schemas.microsoft.com/office/powerpoint/2010/main" val="2041304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p:cNvPicPr>
            <a:picLocks noChangeAspect="1"/>
          </p:cNvPicPr>
          <p:nvPr/>
        </p:nvPicPr>
        <p:blipFill rotWithShape="1">
          <a:blip r:embed="rId2">
            <a:extLst>
              <a:ext uri="{28A0092B-C50C-407E-A947-70E740481C1C}">
                <a14:useLocalDpi xmlns:a14="http://schemas.microsoft.com/office/drawing/2010/main" val="0"/>
              </a:ext>
            </a:extLst>
          </a:blip>
          <a:srcRect b="24014"/>
          <a:stretch/>
        </p:blipFill>
        <p:spPr bwMode="auto">
          <a:xfrm>
            <a:off x="3276601" y="620714"/>
            <a:ext cx="7083425" cy="6088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538515" y="5867400"/>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4-2</a:t>
            </a:r>
          </a:p>
          <a:p>
            <a:r>
              <a:rPr lang="en-US" dirty="0">
                <a:solidFill>
                  <a:schemeClr val="bg1">
                    <a:lumMod val="50000"/>
                  </a:schemeClr>
                </a:solidFill>
              </a:rPr>
              <a:t>Page 124</a:t>
            </a:r>
          </a:p>
        </p:txBody>
      </p:sp>
      <p:sp>
        <p:nvSpPr>
          <p:cNvPr id="4" name="TextBox 3"/>
          <p:cNvSpPr txBox="1"/>
          <p:nvPr/>
        </p:nvSpPr>
        <p:spPr>
          <a:xfrm>
            <a:off x="2819400" y="76200"/>
            <a:ext cx="7696200" cy="523220"/>
          </a:xfrm>
          <a:prstGeom prst="rect">
            <a:avLst/>
          </a:prstGeom>
          <a:solidFill>
            <a:schemeClr val="bg1"/>
          </a:solidFill>
        </p:spPr>
        <p:txBody>
          <a:bodyPr wrap="square" rtlCol="0">
            <a:spAutoFit/>
          </a:bodyPr>
          <a:lstStyle/>
          <a:p>
            <a:pPr algn="ctr"/>
            <a:r>
              <a:rPr lang="en-US" sz="2800" dirty="0"/>
              <a:t>BLAST step 2: choose program </a:t>
            </a:r>
          </a:p>
        </p:txBody>
      </p:sp>
    </p:spTree>
    <p:extLst>
      <p:ext uri="{BB962C8B-B14F-4D97-AF65-F5344CB8AC3E}">
        <p14:creationId xmlns:p14="http://schemas.microsoft.com/office/powerpoint/2010/main" val="3403504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p:cNvPicPr>
          <p:nvPr/>
        </p:nvPicPr>
        <p:blipFill rotWithShape="1">
          <a:blip r:embed="rId2">
            <a:extLst>
              <a:ext uri="{28A0092B-C50C-407E-A947-70E740481C1C}">
                <a14:useLocalDpi xmlns:a14="http://schemas.microsoft.com/office/drawing/2010/main" val="0"/>
              </a:ext>
            </a:extLst>
          </a:blip>
          <a:srcRect b="28596"/>
          <a:stretch/>
        </p:blipFill>
        <p:spPr bwMode="auto">
          <a:xfrm>
            <a:off x="1676400" y="1219200"/>
            <a:ext cx="8839200" cy="4439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4-13</a:t>
            </a:r>
          </a:p>
          <a:p>
            <a:r>
              <a:rPr lang="en-US" dirty="0">
                <a:solidFill>
                  <a:schemeClr val="bg1">
                    <a:lumMod val="50000"/>
                  </a:schemeClr>
                </a:solidFill>
              </a:rPr>
              <a:t>Page 140</a:t>
            </a:r>
          </a:p>
        </p:txBody>
      </p:sp>
      <p:sp>
        <p:nvSpPr>
          <p:cNvPr id="4" name="Text Box 2"/>
          <p:cNvSpPr txBox="1">
            <a:spLocks noChangeArrowheads="1"/>
          </p:cNvSpPr>
          <p:nvPr/>
        </p:nvSpPr>
        <p:spPr bwMode="auto">
          <a:xfrm>
            <a:off x="2590800" y="152401"/>
            <a:ext cx="7772400" cy="954107"/>
          </a:xfrm>
          <a:prstGeom prst="rect">
            <a:avLst/>
          </a:prstGeom>
          <a:noFill/>
          <a:ln w="9525">
            <a:noFill/>
            <a:miter lim="800000"/>
            <a:headEnd/>
            <a:tailEnd/>
          </a:ln>
        </p:spPr>
        <p:txBody>
          <a:bodyPr wrap="square">
            <a:spAutoFit/>
          </a:bodyPr>
          <a:lstStyle/>
          <a:p>
            <a:pPr algn="ctr"/>
            <a:r>
              <a:rPr lang="en-US" altLang="en-US" sz="2800" dirty="0">
                <a:solidFill>
                  <a:srgbClr val="000000"/>
                </a:solidFill>
                <a:latin typeface="Gill Sans MT"/>
                <a:cs typeface="Gill Sans MT"/>
              </a:rPr>
              <a:t>Effect of changing the threshold T: Lower T yields more database hits (black line) and extensions (</a:t>
            </a:r>
            <a:r>
              <a:rPr lang="en-US" altLang="en-US" sz="2800" dirty="0">
                <a:solidFill>
                  <a:srgbClr val="FF0000"/>
                </a:solidFill>
                <a:latin typeface="Gill Sans MT"/>
                <a:cs typeface="Gill Sans MT"/>
              </a:rPr>
              <a:t>red</a:t>
            </a:r>
            <a:r>
              <a:rPr lang="en-US" altLang="en-US" sz="2800" dirty="0">
                <a:solidFill>
                  <a:srgbClr val="000000"/>
                </a:solidFill>
                <a:latin typeface="Gill Sans MT"/>
                <a:cs typeface="Gill Sans MT"/>
              </a:rPr>
              <a:t>)</a:t>
            </a:r>
            <a:endParaRPr lang="en-US" altLang="en-US" sz="1600" dirty="0">
              <a:solidFill>
                <a:srgbClr val="000000"/>
              </a:solidFill>
              <a:latin typeface="Gill Sans MT"/>
              <a:cs typeface="Gill Sans MT"/>
            </a:endParaRPr>
          </a:p>
        </p:txBody>
      </p:sp>
    </p:spTree>
    <p:extLst>
      <p:ext uri="{BB962C8B-B14F-4D97-AF65-F5344CB8AC3E}">
        <p14:creationId xmlns:p14="http://schemas.microsoft.com/office/powerpoint/2010/main" val="4142800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p:cNvPicPr>
            <a:picLocks noChangeAspect="1"/>
          </p:cNvPicPr>
          <p:nvPr/>
        </p:nvPicPr>
        <p:blipFill rotWithShape="1">
          <a:blip r:embed="rId2">
            <a:extLst>
              <a:ext uri="{28A0092B-C50C-407E-A947-70E740481C1C}">
                <a14:useLocalDpi xmlns:a14="http://schemas.microsoft.com/office/drawing/2010/main" val="0"/>
              </a:ext>
            </a:extLst>
          </a:blip>
          <a:srcRect b="17146"/>
          <a:stretch/>
        </p:blipFill>
        <p:spPr bwMode="auto">
          <a:xfrm>
            <a:off x="2590800" y="76200"/>
            <a:ext cx="5791200" cy="6697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4-15</a:t>
            </a:r>
          </a:p>
          <a:p>
            <a:r>
              <a:rPr lang="en-US" dirty="0">
                <a:solidFill>
                  <a:schemeClr val="bg1">
                    <a:lumMod val="50000"/>
                  </a:schemeClr>
                </a:solidFill>
              </a:rPr>
              <a:t>Page 145</a:t>
            </a:r>
          </a:p>
        </p:txBody>
      </p:sp>
      <p:sp>
        <p:nvSpPr>
          <p:cNvPr id="4" name="TextBox 3"/>
          <p:cNvSpPr txBox="1"/>
          <p:nvPr/>
        </p:nvSpPr>
        <p:spPr>
          <a:xfrm>
            <a:off x="6553200" y="76201"/>
            <a:ext cx="4038600" cy="954107"/>
          </a:xfrm>
          <a:prstGeom prst="rect">
            <a:avLst/>
          </a:prstGeom>
          <a:solidFill>
            <a:srgbClr val="FFFFFF"/>
          </a:solidFill>
        </p:spPr>
        <p:txBody>
          <a:bodyPr wrap="square" rtlCol="0">
            <a:spAutoFit/>
          </a:bodyPr>
          <a:lstStyle/>
          <a:p>
            <a:pPr algn="ctr"/>
            <a:r>
              <a:rPr lang="en-US" sz="2800" dirty="0"/>
              <a:t>Overview of BLAST search strategies</a:t>
            </a:r>
          </a:p>
        </p:txBody>
      </p:sp>
    </p:spTree>
    <p:extLst>
      <p:ext uri="{BB962C8B-B14F-4D97-AF65-F5344CB8AC3E}">
        <p14:creationId xmlns:p14="http://schemas.microsoft.com/office/powerpoint/2010/main" val="1409208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p:cNvPicPr>
          <p:nvPr/>
        </p:nvPicPr>
        <p:blipFill rotWithShape="1">
          <a:blip r:embed="rId2">
            <a:extLst>
              <a:ext uri="{28A0092B-C50C-407E-A947-70E740481C1C}">
                <a14:useLocalDpi xmlns:a14="http://schemas.microsoft.com/office/drawing/2010/main" val="0"/>
              </a:ext>
            </a:extLst>
          </a:blip>
          <a:srcRect b="30587"/>
          <a:stretch/>
        </p:blipFill>
        <p:spPr bwMode="auto">
          <a:xfrm>
            <a:off x="2667000" y="1447800"/>
            <a:ext cx="7915338"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4-18</a:t>
            </a:r>
          </a:p>
          <a:p>
            <a:r>
              <a:rPr lang="en-US" dirty="0">
                <a:solidFill>
                  <a:schemeClr val="bg1">
                    <a:lumMod val="50000"/>
                  </a:schemeClr>
                </a:solidFill>
              </a:rPr>
              <a:t>Page 151</a:t>
            </a:r>
          </a:p>
        </p:txBody>
      </p:sp>
      <p:sp>
        <p:nvSpPr>
          <p:cNvPr id="4" name="TextBox 3"/>
          <p:cNvSpPr txBox="1"/>
          <p:nvPr/>
        </p:nvSpPr>
        <p:spPr>
          <a:xfrm>
            <a:off x="2971800" y="240268"/>
            <a:ext cx="7315200" cy="369332"/>
          </a:xfrm>
          <a:prstGeom prst="rect">
            <a:avLst/>
          </a:prstGeom>
          <a:solidFill>
            <a:srgbClr val="FFFFFF"/>
          </a:solidFill>
          <a:ln>
            <a:noFill/>
          </a:ln>
        </p:spPr>
        <p:txBody>
          <a:bodyPr wrap="square" rtlCol="0">
            <a:spAutoFit/>
          </a:bodyPr>
          <a:lstStyle/>
          <a:p>
            <a:pPr algn="ctr">
              <a:lnSpc>
                <a:spcPct val="70000"/>
              </a:lnSpc>
            </a:pPr>
            <a:r>
              <a:rPr lang="en-US" sz="2400" dirty="0"/>
              <a:t>BLAST searching a </a:t>
            </a:r>
            <a:r>
              <a:rPr lang="en-US" sz="2400" dirty="0" err="1"/>
              <a:t>multidomain</a:t>
            </a:r>
            <a:r>
              <a:rPr lang="en-US" sz="2400" dirty="0"/>
              <a:t> protein: HIV-1 pol</a:t>
            </a:r>
          </a:p>
        </p:txBody>
      </p:sp>
    </p:spTree>
    <p:extLst>
      <p:ext uri="{BB962C8B-B14F-4D97-AF65-F5344CB8AC3E}">
        <p14:creationId xmlns:p14="http://schemas.microsoft.com/office/powerpoint/2010/main" val="58728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5505F1B-A794-5B48-9D06-2A816D273CB5}"/>
              </a:ext>
            </a:extLst>
          </p:cNvPr>
          <p:cNvGraphicFramePr>
            <a:graphicFrameLocks noGrp="1"/>
          </p:cNvGraphicFramePr>
          <p:nvPr>
            <p:ph idx="1"/>
          </p:nvPr>
        </p:nvGraphicFramePr>
        <p:xfrm>
          <a:off x="2005916" y="2514600"/>
          <a:ext cx="8470555" cy="3136882"/>
        </p:xfrm>
        <a:graphic>
          <a:graphicData uri="http://schemas.openxmlformats.org/drawingml/2006/table">
            <a:tbl>
              <a:tblPr/>
              <a:tblGrid>
                <a:gridCol w="889685">
                  <a:extLst>
                    <a:ext uri="{9D8B030D-6E8A-4147-A177-3AD203B41FA5}">
                      <a16:colId xmlns:a16="http://schemas.microsoft.com/office/drawing/2014/main" val="3883262728"/>
                    </a:ext>
                  </a:extLst>
                </a:gridCol>
                <a:gridCol w="2057400">
                  <a:extLst>
                    <a:ext uri="{9D8B030D-6E8A-4147-A177-3AD203B41FA5}">
                      <a16:colId xmlns:a16="http://schemas.microsoft.com/office/drawing/2014/main" val="559988272"/>
                    </a:ext>
                  </a:extLst>
                </a:gridCol>
                <a:gridCol w="914400">
                  <a:extLst>
                    <a:ext uri="{9D8B030D-6E8A-4147-A177-3AD203B41FA5}">
                      <a16:colId xmlns:a16="http://schemas.microsoft.com/office/drawing/2014/main" val="472469560"/>
                    </a:ext>
                  </a:extLst>
                </a:gridCol>
                <a:gridCol w="2209800">
                  <a:extLst>
                    <a:ext uri="{9D8B030D-6E8A-4147-A177-3AD203B41FA5}">
                      <a16:colId xmlns:a16="http://schemas.microsoft.com/office/drawing/2014/main" val="854057054"/>
                    </a:ext>
                  </a:extLst>
                </a:gridCol>
                <a:gridCol w="2399270">
                  <a:extLst>
                    <a:ext uri="{9D8B030D-6E8A-4147-A177-3AD203B41FA5}">
                      <a16:colId xmlns:a16="http://schemas.microsoft.com/office/drawing/2014/main" val="3954494091"/>
                    </a:ext>
                  </a:extLst>
                </a:gridCol>
              </a:tblGrid>
              <a:tr h="216777">
                <a:tc>
                  <a:txBody>
                    <a:bodyPr/>
                    <a:lstStyle/>
                    <a:p>
                      <a:pPr algn="l"/>
                      <a:r>
                        <a:rPr lang="en-CA" sz="1100" b="1" noProof="0">
                          <a:solidFill>
                            <a:schemeClr val="tx1"/>
                          </a:solidFill>
                          <a:effectLst/>
                          <a:latin typeface="Arial" panose="020B0604020202020204" pitchFamily="34" charset="0"/>
                          <a:cs typeface="Arial" panose="020B0604020202020204" pitchFamily="34" charset="0"/>
                        </a:rPr>
                        <a:t>Lecture</a:t>
                      </a:r>
                    </a:p>
                  </a:txBody>
                  <a:tcPr marL="45326" marR="45326" marT="22664" marB="22664" anchor="ctr">
                    <a:lnL>
                      <a:noFill/>
                    </a:lnL>
                    <a:lnR>
                      <a:noFill/>
                    </a:lnR>
                    <a:lnT>
                      <a:noFill/>
                    </a:lnT>
                    <a:lnB>
                      <a:noFill/>
                    </a:lnB>
                  </a:tcPr>
                </a:tc>
                <a:tc>
                  <a:txBody>
                    <a:bodyPr/>
                    <a:lstStyle/>
                    <a:p>
                      <a:pPr algn="l"/>
                      <a:r>
                        <a:rPr lang="en-CA" sz="1100" b="1" noProof="0" dirty="0">
                          <a:solidFill>
                            <a:schemeClr val="tx1"/>
                          </a:solidFill>
                          <a:effectLst/>
                          <a:latin typeface="Arial" panose="020B0604020202020204" pitchFamily="34" charset="0"/>
                          <a:cs typeface="Arial" panose="020B0604020202020204" pitchFamily="34" charset="0"/>
                        </a:rPr>
                        <a:t>Topic</a:t>
                      </a:r>
                    </a:p>
                  </a:txBody>
                  <a:tcPr marL="45326" marR="45326" marT="22664" marB="22664" anchor="ctr">
                    <a:lnL>
                      <a:noFill/>
                    </a:lnL>
                    <a:lnR>
                      <a:noFill/>
                    </a:lnR>
                    <a:lnT>
                      <a:noFill/>
                    </a:lnT>
                    <a:lnB>
                      <a:noFill/>
                    </a:lnB>
                  </a:tcPr>
                </a:tc>
                <a:tc>
                  <a:txBody>
                    <a:bodyPr/>
                    <a:lstStyle/>
                    <a:p>
                      <a:pPr algn="l"/>
                      <a:r>
                        <a:rPr lang="en-CA" sz="1100" b="1" noProof="0" dirty="0">
                          <a:solidFill>
                            <a:schemeClr val="tx1"/>
                          </a:solidFill>
                          <a:effectLst/>
                          <a:latin typeface="Arial" panose="020B0604020202020204" pitchFamily="34" charset="0"/>
                          <a:cs typeface="Arial" panose="020B0604020202020204" pitchFamily="34" charset="0"/>
                        </a:rPr>
                        <a:t>Chapter</a:t>
                      </a:r>
                    </a:p>
                  </a:txBody>
                  <a:tcPr marL="45326" marR="45326" marT="22664" marB="22664" anchor="ctr">
                    <a:lnL>
                      <a:noFill/>
                    </a:lnL>
                    <a:lnR>
                      <a:noFill/>
                    </a:lnR>
                    <a:lnT>
                      <a:noFill/>
                    </a:lnT>
                    <a:lnB>
                      <a:noFill/>
                    </a:lnB>
                  </a:tcPr>
                </a:tc>
                <a:tc>
                  <a:txBody>
                    <a:bodyPr/>
                    <a:lstStyle/>
                    <a:p>
                      <a:pPr algn="l"/>
                      <a:r>
                        <a:rPr lang="en-CA" sz="1100" b="1" noProof="0">
                          <a:solidFill>
                            <a:schemeClr val="tx1"/>
                          </a:solidFill>
                          <a:effectLst/>
                          <a:latin typeface="Arial" panose="020B0604020202020204" pitchFamily="34" charset="0"/>
                          <a:cs typeface="Arial" panose="020B0604020202020204" pitchFamily="34" charset="0"/>
                        </a:rPr>
                        <a:t>Pages</a:t>
                      </a:r>
                    </a:p>
                  </a:txBody>
                  <a:tcPr marL="45326" marR="45326" marT="22664" marB="22664" anchor="ctr">
                    <a:lnL>
                      <a:noFill/>
                    </a:lnL>
                    <a:lnR>
                      <a:noFill/>
                    </a:lnR>
                    <a:lnT>
                      <a:noFill/>
                    </a:lnT>
                    <a:lnB>
                      <a:noFill/>
                    </a:lnB>
                  </a:tcPr>
                </a:tc>
                <a:tc>
                  <a:txBody>
                    <a:bodyPr/>
                    <a:lstStyle/>
                    <a:p>
                      <a:pPr algn="l"/>
                      <a:r>
                        <a:rPr lang="en-CA" sz="1100" b="1" noProof="0">
                          <a:solidFill>
                            <a:schemeClr val="tx1"/>
                          </a:solidFill>
                          <a:effectLst/>
                          <a:latin typeface="Arial" panose="020B0604020202020204" pitchFamily="34" charset="0"/>
                          <a:cs typeface="Arial" panose="020B0604020202020204" pitchFamily="34" charset="0"/>
                        </a:rPr>
                        <a:t>Comments</a:t>
                      </a:r>
                    </a:p>
                  </a:txBody>
                  <a:tcPr marL="45326" marR="45326" marT="22664" marB="22664" anchor="ctr">
                    <a:lnL>
                      <a:noFill/>
                    </a:lnL>
                    <a:lnR>
                      <a:noFill/>
                    </a:lnR>
                    <a:lnT>
                      <a:noFill/>
                    </a:lnT>
                    <a:lnB>
                      <a:noFill/>
                    </a:lnB>
                  </a:tcPr>
                </a:tc>
                <a:extLst>
                  <a:ext uri="{0D108BD9-81ED-4DB2-BD59-A6C34878D82A}">
                    <a16:rowId xmlns:a16="http://schemas.microsoft.com/office/drawing/2014/main" val="573638149"/>
                  </a:ext>
                </a:extLst>
              </a:tr>
              <a:tr h="559677">
                <a:tc>
                  <a:txBody>
                    <a:bodyPr/>
                    <a:lstStyle/>
                    <a:p>
                      <a:pPr algn="l"/>
                      <a:r>
                        <a:rPr lang="en-CA" sz="1100" noProof="0">
                          <a:solidFill>
                            <a:schemeClr val="tx1"/>
                          </a:solidFill>
                          <a:effectLst/>
                          <a:latin typeface="Arial" panose="020B0604020202020204" pitchFamily="34" charset="0"/>
                          <a:cs typeface="Arial" panose="020B0604020202020204" pitchFamily="34" charset="0"/>
                        </a:rPr>
                        <a:t>1</a:t>
                      </a:r>
                    </a:p>
                  </a:txBody>
                  <a:tcPr marL="45326" marR="45326" marT="22664" marB="22664" anchor="ctr">
                    <a:lnL>
                      <a:noFill/>
                    </a:lnL>
                    <a:lnR>
                      <a:noFill/>
                    </a:lnR>
                    <a:lnT>
                      <a:noFill/>
                    </a:lnT>
                    <a:lnB>
                      <a:noFill/>
                    </a:lnB>
                  </a:tcPr>
                </a:tc>
                <a:tc>
                  <a:txBody>
                    <a:bodyPr/>
                    <a:lstStyle/>
                    <a:p>
                      <a:pPr algn="l"/>
                      <a:r>
                        <a:rPr lang="en-CA" sz="1100" noProof="0">
                          <a:solidFill>
                            <a:schemeClr val="tx1"/>
                          </a:solidFill>
                          <a:effectLst/>
                          <a:latin typeface="Arial" panose="020B0604020202020204" pitchFamily="34" charset="0"/>
                          <a:cs typeface="Arial" panose="020B0604020202020204" pitchFamily="34" charset="0"/>
                        </a:rPr>
                        <a:t>Bioinformatics</a:t>
                      </a:r>
                    </a:p>
                  </a:txBody>
                  <a:tcPr marL="45326" marR="45326" marT="22664" marB="22664" anchor="ctr">
                    <a:lnL>
                      <a:noFill/>
                    </a:lnL>
                    <a:lnR>
                      <a:noFill/>
                    </a:lnR>
                    <a:lnT>
                      <a:noFill/>
                    </a:lnT>
                    <a:lnB>
                      <a:noFill/>
                    </a:lnB>
                  </a:tcPr>
                </a:tc>
                <a:tc>
                  <a:txBody>
                    <a:bodyPr/>
                    <a:lstStyle/>
                    <a:p>
                      <a:pPr algn="l"/>
                      <a:r>
                        <a:rPr lang="en-CA" sz="1100" noProof="0">
                          <a:solidFill>
                            <a:schemeClr val="tx1"/>
                          </a:solidFill>
                          <a:effectLst/>
                          <a:latin typeface="Arial" panose="020B0604020202020204" pitchFamily="34" charset="0"/>
                          <a:cs typeface="Arial" panose="020B0604020202020204" pitchFamily="34" charset="0"/>
                        </a:rPr>
                        <a:t>1</a:t>
                      </a: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Helemaal</a:t>
                      </a:r>
                      <a:endParaRPr lang="en-CA" sz="1100" noProof="0" dirty="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tc>
                  <a:txBody>
                    <a:bodyPr/>
                    <a:lstStyle/>
                    <a:p>
                      <a:pPr algn="l"/>
                      <a:endParaRPr lang="en-CA" sz="1100" noProof="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extLst>
                  <a:ext uri="{0D108BD9-81ED-4DB2-BD59-A6C34878D82A}">
                    <a16:rowId xmlns:a16="http://schemas.microsoft.com/office/drawing/2014/main" val="1185488950"/>
                  </a:ext>
                </a:extLst>
              </a:tr>
              <a:tr h="388227">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2</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Access to seq data</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2</a:t>
                      </a: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Helemaal</a:t>
                      </a:r>
                      <a:endParaRPr lang="en-CA" sz="1100" noProof="0" dirty="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Niet</a:t>
                      </a:r>
                      <a:r>
                        <a:rPr lang="en-CA" sz="1100" noProof="0" dirty="0">
                          <a:solidFill>
                            <a:schemeClr val="tx1"/>
                          </a:solidFill>
                          <a:effectLst/>
                          <a:latin typeface="Arial" panose="020B0604020202020204" pitchFamily="34" charset="0"/>
                          <a:cs typeface="Arial" panose="020B0604020202020204" pitchFamily="34" charset="0"/>
                        </a:rPr>
                        <a:t> "Command line access"</a:t>
                      </a:r>
                    </a:p>
                  </a:txBody>
                  <a:tcPr marL="45326" marR="45326" marT="22664" marB="22664" anchor="ctr">
                    <a:lnL>
                      <a:noFill/>
                    </a:lnL>
                    <a:lnR>
                      <a:noFill/>
                    </a:lnR>
                    <a:lnT>
                      <a:noFill/>
                    </a:lnT>
                    <a:lnB>
                      <a:noFill/>
                    </a:lnB>
                  </a:tcPr>
                </a:tc>
                <a:extLst>
                  <a:ext uri="{0D108BD9-81ED-4DB2-BD59-A6C34878D82A}">
                    <a16:rowId xmlns:a16="http://schemas.microsoft.com/office/drawing/2014/main" val="2004201993"/>
                  </a:ext>
                </a:extLst>
              </a:tr>
              <a:tr h="216777">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3</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Sequence Alignment</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3</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70-103</a:t>
                      </a: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Niet</a:t>
                      </a:r>
                      <a:r>
                        <a:rPr lang="en-CA" sz="1100" noProof="0" dirty="0">
                          <a:solidFill>
                            <a:schemeClr val="tx1"/>
                          </a:solidFill>
                          <a:effectLst/>
                          <a:latin typeface="Arial" panose="020B0604020202020204" pitchFamily="34" charset="0"/>
                          <a:cs typeface="Arial" panose="020B0604020202020204" pitchFamily="34" charset="0"/>
                        </a:rPr>
                        <a:t> box 3.5, box 3.7, box 3.8</a:t>
                      </a:r>
                    </a:p>
                  </a:txBody>
                  <a:tcPr marL="45326" marR="45326" marT="22664" marB="22664" anchor="ctr">
                    <a:lnL>
                      <a:noFill/>
                    </a:lnL>
                    <a:lnR>
                      <a:noFill/>
                    </a:lnR>
                    <a:lnT>
                      <a:noFill/>
                    </a:lnT>
                    <a:lnB>
                      <a:noFill/>
                    </a:lnB>
                  </a:tcPr>
                </a:tc>
                <a:extLst>
                  <a:ext uri="{0D108BD9-81ED-4DB2-BD59-A6C34878D82A}">
                    <a16:rowId xmlns:a16="http://schemas.microsoft.com/office/drawing/2014/main" val="27777071"/>
                  </a:ext>
                </a:extLst>
              </a:tr>
              <a:tr h="453264">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4</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BLAST</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4</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121-134, 138-143, 145-159</a:t>
                      </a: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Niet</a:t>
                      </a:r>
                      <a:r>
                        <a:rPr lang="en-CA" sz="1100" noProof="0" dirty="0">
                          <a:solidFill>
                            <a:schemeClr val="tx1"/>
                          </a:solidFill>
                          <a:effectLst/>
                          <a:latin typeface="Arial" panose="020B0604020202020204" pitchFamily="34" charset="0"/>
                          <a:cs typeface="Arial" panose="020B0604020202020204" pitchFamily="34" charset="0"/>
                        </a:rPr>
                        <a:t> fig.4.14, box 4.1, p.143 E- </a:t>
                      </a:r>
                      <a:r>
                        <a:rPr lang="en-CA" sz="1100" noProof="0" dirty="0" err="1">
                          <a:solidFill>
                            <a:schemeClr val="tx1"/>
                          </a:solidFill>
                          <a:effectLst/>
                          <a:latin typeface="Arial" panose="020B0604020202020204" pitchFamily="34" charset="0"/>
                          <a:cs typeface="Arial" panose="020B0604020202020204" pitchFamily="34" charset="0"/>
                        </a:rPr>
                        <a:t>en</a:t>
                      </a:r>
                      <a:r>
                        <a:rPr lang="en-CA" sz="1100" noProof="0" dirty="0">
                          <a:solidFill>
                            <a:schemeClr val="tx1"/>
                          </a:solidFill>
                          <a:effectLst/>
                          <a:latin typeface="Arial" panose="020B0604020202020204" pitchFamily="34" charset="0"/>
                          <a:cs typeface="Arial" panose="020B0604020202020204" pitchFamily="34" charset="0"/>
                        </a:rPr>
                        <a:t> p-values</a:t>
                      </a:r>
                    </a:p>
                  </a:txBody>
                  <a:tcPr marL="45326" marR="45326" marT="22664" marB="22664" anchor="ctr">
                    <a:lnL>
                      <a:noFill/>
                    </a:lnL>
                    <a:lnR>
                      <a:noFill/>
                    </a:lnR>
                    <a:lnT>
                      <a:noFill/>
                    </a:lnT>
                    <a:lnB>
                      <a:noFill/>
                    </a:lnB>
                  </a:tcPr>
                </a:tc>
                <a:extLst>
                  <a:ext uri="{0D108BD9-81ED-4DB2-BD59-A6C34878D82A}">
                    <a16:rowId xmlns:a16="http://schemas.microsoft.com/office/drawing/2014/main" val="37113829"/>
                  </a:ext>
                </a:extLst>
              </a:tr>
              <a:tr h="559677">
                <a:tc>
                  <a:txBody>
                    <a:bodyPr/>
                    <a:lstStyle/>
                    <a:p>
                      <a:r>
                        <a:rPr lang="en-NL" sz="1100" dirty="0">
                          <a:latin typeface="Arial" panose="020B0604020202020204" pitchFamily="34" charset="0"/>
                          <a:cs typeface="Arial" panose="020B0604020202020204" pitchFamily="34" charset="0"/>
                        </a:rPr>
                        <a:t>5</a:t>
                      </a:r>
                    </a:p>
                  </a:txBody>
                  <a:tcPr marL="45326" marR="45326" marT="22664" marB="22664" anchor="ctr">
                    <a:lnL>
                      <a:noFill/>
                    </a:lnL>
                    <a:lnR>
                      <a:noFill/>
                    </a:lnR>
                    <a:lnT>
                      <a:noFill/>
                    </a:lnT>
                    <a:lnB>
                      <a:noFill/>
                    </a:lnB>
                  </a:tcPr>
                </a:tc>
                <a:tc>
                  <a:txBody>
                    <a:bodyPr/>
                    <a:lstStyle/>
                    <a:p>
                      <a:r>
                        <a:rPr lang="en-NL" sz="1100" dirty="0">
                          <a:latin typeface="Arial" panose="020B0604020202020204" pitchFamily="34" charset="0"/>
                          <a:cs typeface="Arial" panose="020B0604020202020204" pitchFamily="34" charset="0"/>
                        </a:rPr>
                        <a:t>Database searching</a:t>
                      </a:r>
                    </a:p>
                  </a:txBody>
                  <a:tcPr marL="45326" marR="45326" marT="22664" marB="22664" anchor="ctr">
                    <a:lnL>
                      <a:noFill/>
                    </a:lnL>
                    <a:lnR>
                      <a:noFill/>
                    </a:lnR>
                    <a:lnT>
                      <a:noFill/>
                    </a:lnT>
                    <a:lnB>
                      <a:noFill/>
                    </a:lnB>
                  </a:tcPr>
                </a:tc>
                <a:tc>
                  <a:txBody>
                    <a:bodyPr/>
                    <a:lstStyle/>
                    <a:p>
                      <a:r>
                        <a:rPr lang="en-NL" sz="1100" dirty="0">
                          <a:latin typeface="Arial" panose="020B0604020202020204" pitchFamily="34" charset="0"/>
                          <a:cs typeface="Arial" panose="020B0604020202020204" pitchFamily="34" charset="0"/>
                        </a:rPr>
                        <a:t>5</a:t>
                      </a:r>
                    </a:p>
                  </a:txBody>
                  <a:tcPr marL="45326" marR="45326" marT="22664" marB="22664" anchor="ctr">
                    <a:lnL>
                      <a:noFill/>
                    </a:lnL>
                    <a:lnR>
                      <a:noFill/>
                    </a:lnR>
                    <a:lnT>
                      <a:noFill/>
                    </a:lnT>
                    <a:lnB>
                      <a:noFill/>
                    </a:lnB>
                  </a:tcPr>
                </a:tc>
                <a:tc>
                  <a:txBody>
                    <a:bodyPr/>
                    <a:lstStyle/>
                    <a:p>
                      <a:r>
                        <a:rPr lang="en-NL" sz="1100" dirty="0">
                          <a:latin typeface="Arial" panose="020B0604020202020204" pitchFamily="34" charset="0"/>
                          <a:cs typeface="Arial" panose="020B0604020202020204" pitchFamily="34" charset="0"/>
                        </a:rPr>
                        <a:t>171-177</a:t>
                      </a:r>
                    </a:p>
                  </a:txBody>
                  <a:tcPr marL="45326" marR="45326" marT="22664" marB="22664" anchor="ctr">
                    <a:lnL>
                      <a:noFill/>
                    </a:lnL>
                    <a:lnR>
                      <a:noFill/>
                    </a:lnR>
                    <a:lnT>
                      <a:noFill/>
                    </a:lnT>
                    <a:lnB>
                      <a:noFill/>
                    </a:lnB>
                  </a:tcPr>
                </a:tc>
                <a:tc>
                  <a:txBody>
                    <a:bodyPr/>
                    <a:lstStyle/>
                    <a:p>
                      <a:pPr algn="l"/>
                      <a:r>
                        <a:rPr lang="en-CA" sz="1100" noProof="0" dirty="0" err="1">
                          <a:solidFill>
                            <a:schemeClr val="tx1"/>
                          </a:solidFill>
                          <a:effectLst/>
                          <a:latin typeface="Arial" panose="020B0604020202020204" pitchFamily="34" charset="0"/>
                          <a:cs typeface="Arial" panose="020B0604020202020204" pitchFamily="34" charset="0"/>
                        </a:rPr>
                        <a:t>Niet</a:t>
                      </a:r>
                      <a:r>
                        <a:rPr lang="en-CA" sz="1100" noProof="0" dirty="0">
                          <a:solidFill>
                            <a:schemeClr val="tx1"/>
                          </a:solidFill>
                          <a:effectLst/>
                          <a:latin typeface="Arial" panose="020B0604020202020204" pitchFamily="34" charset="0"/>
                          <a:cs typeface="Arial" panose="020B0604020202020204" pitchFamily="34" charset="0"/>
                        </a:rPr>
                        <a:t> box 5.1</a:t>
                      </a:r>
                    </a:p>
                  </a:txBody>
                  <a:tcPr marL="45326" marR="45326" marT="22664" marB="22664" anchor="ctr">
                    <a:lnL>
                      <a:noFill/>
                    </a:lnL>
                    <a:lnR>
                      <a:noFill/>
                    </a:lnR>
                    <a:lnT>
                      <a:noFill/>
                    </a:lnT>
                    <a:lnB>
                      <a:noFill/>
                    </a:lnB>
                  </a:tcPr>
                </a:tc>
                <a:extLst>
                  <a:ext uri="{0D108BD9-81ED-4DB2-BD59-A6C34878D82A}">
                    <a16:rowId xmlns:a16="http://schemas.microsoft.com/office/drawing/2014/main" val="865226473"/>
                  </a:ext>
                </a:extLst>
              </a:tr>
              <a:tr h="453264">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6</a:t>
                      </a:r>
                    </a:p>
                  </a:txBody>
                  <a:tcPr marL="45326" marR="45326" marT="22664" marB="22664" anchor="ctr">
                    <a:lnL>
                      <a:noFill/>
                    </a:lnL>
                    <a:lnR>
                      <a:noFill/>
                    </a:lnR>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100" noProof="0" dirty="0">
                          <a:solidFill>
                            <a:schemeClr val="tx1"/>
                          </a:solidFill>
                          <a:effectLst/>
                          <a:latin typeface="Arial" panose="020B0604020202020204" pitchFamily="34" charset="0"/>
                          <a:cs typeface="Arial" panose="020B0604020202020204" pitchFamily="34" charset="0"/>
                        </a:rPr>
                        <a:t>Next Generation Sequencing</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9</a:t>
                      </a:r>
                    </a:p>
                  </a:txBody>
                  <a:tcPr marL="45326" marR="45326" marT="22664" marB="22664" anchor="ctr">
                    <a:lnL>
                      <a:noFill/>
                    </a:lnL>
                    <a:lnR>
                      <a:noFill/>
                    </a:lnR>
                    <a:lnT>
                      <a:noFill/>
                    </a:lnT>
                    <a:lnB>
                      <a:noFill/>
                    </a:lnB>
                  </a:tcPr>
                </a:tc>
                <a:tc>
                  <a:txBody>
                    <a:bodyPr/>
                    <a:lstStyle/>
                    <a:p>
                      <a:pPr algn="l"/>
                      <a:r>
                        <a:rPr lang="en-CA" sz="1100" noProof="0" dirty="0">
                          <a:solidFill>
                            <a:schemeClr val="tx1"/>
                          </a:solidFill>
                          <a:effectLst/>
                          <a:latin typeface="Arial" panose="020B0604020202020204" pitchFamily="34" charset="0"/>
                          <a:cs typeface="Arial" panose="020B0604020202020204" pitchFamily="34" charset="0"/>
                        </a:rPr>
                        <a:t>377-384</a:t>
                      </a:r>
                    </a:p>
                  </a:txBody>
                  <a:tcPr marL="45326" marR="45326" marT="22664" marB="22664" anchor="ctr">
                    <a:lnL>
                      <a:noFill/>
                    </a:lnL>
                    <a:lnR>
                      <a:noFill/>
                    </a:lnR>
                    <a:lnT>
                      <a:noFill/>
                    </a:lnT>
                    <a:lnB>
                      <a:noFill/>
                    </a:lnB>
                  </a:tcPr>
                </a:tc>
                <a:tc>
                  <a:txBody>
                    <a:bodyPr/>
                    <a:lstStyle/>
                    <a:p>
                      <a:pPr algn="l"/>
                      <a:endParaRPr lang="en-CA" sz="1100" noProof="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extLst>
                  <a:ext uri="{0D108BD9-81ED-4DB2-BD59-A6C34878D82A}">
                    <a16:rowId xmlns:a16="http://schemas.microsoft.com/office/drawing/2014/main" val="1242736859"/>
                  </a:ext>
                </a:extLst>
              </a:tr>
              <a:tr h="289219">
                <a:tc>
                  <a:txBody>
                    <a:bodyPr/>
                    <a:lstStyle/>
                    <a:p>
                      <a:pPr algn="l"/>
                      <a:endParaRPr lang="en-CA" sz="1100" noProof="0" dirty="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tc>
                  <a:txBody>
                    <a:bodyPr/>
                    <a:lstStyle/>
                    <a:p>
                      <a:pPr algn="l"/>
                      <a:endParaRPr lang="en-CA" sz="1100" noProof="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tc>
                  <a:txBody>
                    <a:bodyPr/>
                    <a:lstStyle/>
                    <a:p>
                      <a:pPr algn="l"/>
                      <a:endParaRPr lang="en-CA" sz="1100" noProof="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a:noFill/>
                    </a:lnR>
                    <a:lnT>
                      <a:noFill/>
                    </a:lnT>
                    <a:lnB>
                      <a:noFill/>
                    </a:lnB>
                  </a:tcPr>
                </a:tc>
                <a:tc>
                  <a:txBody>
                    <a:bodyPr/>
                    <a:lstStyle/>
                    <a:p>
                      <a:pPr algn="l"/>
                      <a:endParaRPr lang="en-CA" sz="1100" noProof="0" dirty="0">
                        <a:solidFill>
                          <a:schemeClr val="tx1"/>
                        </a:solidFill>
                        <a:effectLst/>
                        <a:latin typeface="Arial" panose="020B0604020202020204" pitchFamily="34" charset="0"/>
                        <a:cs typeface="Arial" panose="020B0604020202020204" pitchFamily="34" charset="0"/>
                      </a:endParaRPr>
                    </a:p>
                  </a:txBody>
                  <a:tcPr marL="45326" marR="45326" marT="22664" marB="22664" anchor="ctr">
                    <a:lnL>
                      <a:noFill/>
                    </a:lnL>
                    <a:lnR w="12700" cmpd="sng">
                      <a:noFill/>
                      <a:prstDash val="solid"/>
                    </a:lnR>
                    <a:lnT>
                      <a:noFill/>
                    </a:lnT>
                    <a:lnB w="12700" cmpd="sng">
                      <a:noFill/>
                      <a:prstDash val="solid"/>
                    </a:lnB>
                  </a:tcPr>
                </a:tc>
                <a:tc>
                  <a:txBody>
                    <a:bodyPr/>
                    <a:lstStyle/>
                    <a:p>
                      <a:pPr algn="l"/>
                      <a:endParaRPr lang="en-CA" sz="1100" noProof="0" dirty="0">
                        <a:solidFill>
                          <a:schemeClr val="tx1"/>
                        </a:solidFill>
                        <a:effectLst/>
                        <a:latin typeface="Arial" panose="020B0604020202020204" pitchFamily="34" charset="0"/>
                        <a:cs typeface="Arial" panose="020B0604020202020204" pitchFamily="34" charset="0"/>
                      </a:endParaRPr>
                    </a:p>
                  </a:txBody>
                  <a:tcPr marL="45326" marR="45326" marT="22664" marB="22664" anchor="ctr">
                    <a:lnL w="12700" cmpd="sng">
                      <a:noFill/>
                      <a:prstDash val="solid"/>
                    </a:lnL>
                    <a:lnR w="12700" cmpd="sng">
                      <a:noFill/>
                      <a:prstDash val="solid"/>
                    </a:lnR>
                    <a:lnT>
                      <a:noFill/>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9791739"/>
                  </a:ext>
                </a:extLst>
              </a:tr>
            </a:tbl>
          </a:graphicData>
        </a:graphic>
      </p:graphicFrame>
      <p:sp>
        <p:nvSpPr>
          <p:cNvPr id="5" name="Rectangle 1">
            <a:extLst>
              <a:ext uri="{FF2B5EF4-FFF2-40B4-BE49-F238E27FC236}">
                <a16:creationId xmlns:a16="http://schemas.microsoft.com/office/drawing/2014/main" id="{B876E4C4-39E5-7242-9821-63700D0E2E09}"/>
              </a:ext>
            </a:extLst>
          </p:cNvPr>
          <p:cNvSpPr>
            <a:spLocks noChangeArrowheads="1"/>
          </p:cNvSpPr>
          <p:nvPr/>
        </p:nvSpPr>
        <p:spPr bwMode="auto">
          <a:xfrm>
            <a:off x="2005916" y="1031820"/>
            <a:ext cx="14859311"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nl-NL" altLang="en-US" sz="1350" dirty="0">
                <a:solidFill>
                  <a:srgbClr val="000000"/>
                </a:solidFill>
                <a:latin typeface="Open Sans"/>
              </a:rPr>
              <a:t>De stof komt uit de college presentaties en Jonathan </a:t>
            </a:r>
            <a:r>
              <a:rPr lang="nl-NL" altLang="en-US" sz="1350" dirty="0" err="1">
                <a:solidFill>
                  <a:srgbClr val="000000"/>
                </a:solidFill>
                <a:latin typeface="Open Sans"/>
              </a:rPr>
              <a:t>Pevsner</a:t>
            </a:r>
            <a:r>
              <a:rPr lang="nl-NL" altLang="en-US" sz="1350" dirty="0">
                <a:solidFill>
                  <a:srgbClr val="000000"/>
                </a:solidFill>
                <a:latin typeface="Open Sans"/>
              </a:rPr>
              <a:t> "</a:t>
            </a:r>
            <a:r>
              <a:rPr lang="nl-NL" altLang="en-US" sz="1350" dirty="0" err="1">
                <a:solidFill>
                  <a:srgbClr val="000000"/>
                </a:solidFill>
                <a:latin typeface="Open Sans"/>
              </a:rPr>
              <a:t>Bioinformatics</a:t>
            </a:r>
            <a:r>
              <a:rPr lang="nl-NL" altLang="en-US" sz="1350" dirty="0">
                <a:solidFill>
                  <a:srgbClr val="000000"/>
                </a:solidFill>
                <a:latin typeface="Open Sans"/>
              </a:rPr>
              <a:t> </a:t>
            </a:r>
            <a:r>
              <a:rPr lang="nl-NL" altLang="en-US" sz="1350" dirty="0" err="1">
                <a:solidFill>
                  <a:srgbClr val="000000"/>
                </a:solidFill>
                <a:latin typeface="Open Sans"/>
              </a:rPr>
              <a:t>and</a:t>
            </a:r>
            <a:r>
              <a:rPr lang="nl-NL" altLang="en-US" sz="1350" dirty="0">
                <a:solidFill>
                  <a:srgbClr val="000000"/>
                </a:solidFill>
                <a:latin typeface="Open Sans"/>
              </a:rPr>
              <a:t> </a:t>
            </a:r>
            <a:r>
              <a:rPr lang="nl-NL" altLang="en-US" sz="1350" dirty="0" err="1">
                <a:solidFill>
                  <a:srgbClr val="000000"/>
                </a:solidFill>
                <a:latin typeface="Open Sans"/>
              </a:rPr>
              <a:t>Functional</a:t>
            </a:r>
            <a:r>
              <a:rPr lang="nl-NL" altLang="en-US" sz="1350" dirty="0">
                <a:solidFill>
                  <a:srgbClr val="000000"/>
                </a:solidFill>
                <a:latin typeface="Open Sans"/>
              </a:rPr>
              <a:t> </a:t>
            </a:r>
            <a:r>
              <a:rPr lang="nl-NL" altLang="en-US" sz="1350" dirty="0" err="1">
                <a:solidFill>
                  <a:srgbClr val="000000"/>
                </a:solidFill>
                <a:latin typeface="Open Sans"/>
              </a:rPr>
              <a:t>Genomics</a:t>
            </a:r>
            <a:r>
              <a:rPr lang="nl-NL" altLang="en-US" sz="1350" dirty="0">
                <a:solidFill>
                  <a:srgbClr val="000000"/>
                </a:solidFill>
                <a:latin typeface="Open Sans"/>
              </a:rPr>
              <a:t>" </a:t>
            </a:r>
          </a:p>
          <a:p>
            <a:pPr defTabSz="685800" eaLnBrk="0" fontAlgn="base" hangingPunct="0">
              <a:spcBef>
                <a:spcPct val="0"/>
              </a:spcBef>
              <a:spcAft>
                <a:spcPct val="0"/>
              </a:spcAft>
            </a:pPr>
            <a:r>
              <a:rPr lang="nl-NL" altLang="en-US" sz="1350" dirty="0">
                <a:solidFill>
                  <a:srgbClr val="000000"/>
                </a:solidFill>
                <a:latin typeface="Open Sans"/>
              </a:rPr>
              <a:t>(</a:t>
            </a:r>
            <a:r>
              <a:rPr lang="nl-NL" altLang="en-US" sz="1350" dirty="0" err="1">
                <a:solidFill>
                  <a:srgbClr val="000000"/>
                </a:solidFill>
                <a:latin typeface="Open Sans"/>
              </a:rPr>
              <a:t>Wiley</a:t>
            </a:r>
            <a:r>
              <a:rPr lang="nl-NL" altLang="en-US" sz="1350" dirty="0">
                <a:solidFill>
                  <a:srgbClr val="000000"/>
                </a:solidFill>
                <a:latin typeface="Open Sans"/>
              </a:rPr>
              <a:t> Blackwell; 3e editie) en een aantal extra papers </a:t>
            </a:r>
          </a:p>
          <a:p>
            <a:pPr defTabSz="685800" eaLnBrk="0" fontAlgn="base" hangingPunct="0">
              <a:spcBef>
                <a:spcPct val="0"/>
              </a:spcBef>
              <a:spcAft>
                <a:spcPct val="0"/>
              </a:spcAft>
            </a:pPr>
            <a:r>
              <a:rPr lang="nl-NL" altLang="en-US" sz="1350" dirty="0">
                <a:solidFill>
                  <a:srgbClr val="000000"/>
                </a:solidFill>
                <a:latin typeface="Open Sans"/>
              </a:rPr>
              <a:t>(deze worden niet expliciet in de betrokken colleges genoemd, en zijn te vinden onder "achtergrond").</a:t>
            </a:r>
            <a:endParaRPr lang="nl-NL" altLang="en-US" sz="1350" dirty="0">
              <a:latin typeface="Arial" panose="020B0604020202020204" pitchFamily="34" charset="0"/>
            </a:endParaRPr>
          </a:p>
        </p:txBody>
      </p:sp>
    </p:spTree>
    <p:extLst>
      <p:ext uri="{BB962C8B-B14F-4D97-AF65-F5344CB8AC3E}">
        <p14:creationId xmlns:p14="http://schemas.microsoft.com/office/powerpoint/2010/main" val="3690823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p:cNvPicPr>
            <a:picLocks noChangeAspect="1"/>
          </p:cNvPicPr>
          <p:nvPr/>
        </p:nvPicPr>
        <p:blipFill rotWithShape="1">
          <a:blip r:embed="rId2">
            <a:extLst>
              <a:ext uri="{28A0092B-C50C-407E-A947-70E740481C1C}">
                <a14:useLocalDpi xmlns:a14="http://schemas.microsoft.com/office/drawing/2010/main" val="0"/>
              </a:ext>
            </a:extLst>
          </a:blip>
          <a:srcRect l="4076" r="4324" b="46362"/>
          <a:stretch/>
        </p:blipFill>
        <p:spPr bwMode="auto">
          <a:xfrm>
            <a:off x="2590800" y="914400"/>
            <a:ext cx="8002328"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4-23</a:t>
            </a:r>
          </a:p>
          <a:p>
            <a:r>
              <a:rPr lang="en-US" dirty="0">
                <a:solidFill>
                  <a:schemeClr val="bg1">
                    <a:lumMod val="50000"/>
                  </a:schemeClr>
                </a:solidFill>
              </a:rPr>
              <a:t>Page 157</a:t>
            </a:r>
          </a:p>
        </p:txBody>
      </p:sp>
      <p:sp>
        <p:nvSpPr>
          <p:cNvPr id="4" name="TextBox 3"/>
          <p:cNvSpPr txBox="1"/>
          <p:nvPr/>
        </p:nvSpPr>
        <p:spPr>
          <a:xfrm>
            <a:off x="2514600" y="76200"/>
            <a:ext cx="8001000" cy="415498"/>
          </a:xfrm>
          <a:prstGeom prst="rect">
            <a:avLst/>
          </a:prstGeom>
          <a:solidFill>
            <a:srgbClr val="FFFFFF"/>
          </a:solidFill>
          <a:ln>
            <a:noFill/>
          </a:ln>
        </p:spPr>
        <p:txBody>
          <a:bodyPr wrap="square" rtlCol="0">
            <a:spAutoFit/>
          </a:bodyPr>
          <a:lstStyle/>
          <a:p>
            <a:pPr algn="ctr">
              <a:lnSpc>
                <a:spcPct val="70000"/>
              </a:lnSpc>
            </a:pPr>
            <a:r>
              <a:rPr lang="en-US" sz="2800" dirty="0"/>
              <a:t>“Find-a-gene project” to practice BLAST</a:t>
            </a:r>
          </a:p>
        </p:txBody>
      </p:sp>
      <p:sp>
        <p:nvSpPr>
          <p:cNvPr id="5" name="TextBox 4"/>
          <p:cNvSpPr txBox="1"/>
          <p:nvPr/>
        </p:nvSpPr>
        <p:spPr>
          <a:xfrm>
            <a:off x="5943600" y="1219201"/>
            <a:ext cx="1295400" cy="323165"/>
          </a:xfrm>
          <a:prstGeom prst="rect">
            <a:avLst/>
          </a:prstGeom>
          <a:solidFill>
            <a:srgbClr val="FFFFFF"/>
          </a:solidFill>
          <a:ln>
            <a:noFill/>
          </a:ln>
        </p:spPr>
        <p:txBody>
          <a:bodyPr wrap="square" rtlCol="0">
            <a:spAutoFit/>
          </a:bodyPr>
          <a:lstStyle/>
          <a:p>
            <a:pPr algn="ctr">
              <a:lnSpc>
                <a:spcPct val="70000"/>
              </a:lnSpc>
            </a:pPr>
            <a:r>
              <a:rPr lang="en-US" sz="2000" dirty="0"/>
              <a:t>TBLASTN</a:t>
            </a:r>
          </a:p>
        </p:txBody>
      </p:sp>
      <p:sp>
        <p:nvSpPr>
          <p:cNvPr id="6" name="TextBox 5"/>
          <p:cNvSpPr txBox="1"/>
          <p:nvPr/>
        </p:nvSpPr>
        <p:spPr>
          <a:xfrm>
            <a:off x="7010400" y="2514601"/>
            <a:ext cx="1752600" cy="538609"/>
          </a:xfrm>
          <a:prstGeom prst="rect">
            <a:avLst/>
          </a:prstGeom>
          <a:solidFill>
            <a:srgbClr val="FFFFFF"/>
          </a:solidFill>
          <a:ln>
            <a:noFill/>
          </a:ln>
        </p:spPr>
        <p:txBody>
          <a:bodyPr wrap="square" rtlCol="0">
            <a:spAutoFit/>
          </a:bodyPr>
          <a:lstStyle/>
          <a:p>
            <a:pPr algn="ctr">
              <a:lnSpc>
                <a:spcPct val="70000"/>
              </a:lnSpc>
            </a:pPr>
            <a:r>
              <a:rPr lang="en-US" sz="2000" dirty="0"/>
              <a:t>Inspect the output</a:t>
            </a:r>
          </a:p>
        </p:txBody>
      </p:sp>
      <p:sp>
        <p:nvSpPr>
          <p:cNvPr id="7" name="TextBox 6"/>
          <p:cNvSpPr txBox="1"/>
          <p:nvPr/>
        </p:nvSpPr>
        <p:spPr>
          <a:xfrm>
            <a:off x="5907936" y="3728238"/>
            <a:ext cx="1371600" cy="754053"/>
          </a:xfrm>
          <a:prstGeom prst="rect">
            <a:avLst/>
          </a:prstGeom>
          <a:solidFill>
            <a:srgbClr val="FFFFFF"/>
          </a:solidFill>
          <a:ln>
            <a:noFill/>
          </a:ln>
        </p:spPr>
        <p:txBody>
          <a:bodyPr wrap="square" rtlCol="0">
            <a:spAutoFit/>
          </a:bodyPr>
          <a:lstStyle/>
          <a:p>
            <a:pPr algn="ctr">
              <a:lnSpc>
                <a:spcPct val="70000"/>
              </a:lnSpc>
            </a:pPr>
            <a:r>
              <a:rPr lang="en-US" sz="2000" dirty="0"/>
              <a:t>BLASTX nr</a:t>
            </a:r>
          </a:p>
          <a:p>
            <a:pPr algn="ctr">
              <a:lnSpc>
                <a:spcPct val="70000"/>
              </a:lnSpc>
            </a:pPr>
            <a:r>
              <a:rPr lang="en-US" sz="2000" dirty="0"/>
              <a:t>or</a:t>
            </a:r>
          </a:p>
          <a:p>
            <a:pPr algn="ctr">
              <a:lnSpc>
                <a:spcPct val="70000"/>
              </a:lnSpc>
            </a:pPr>
            <a:r>
              <a:rPr lang="en-US" sz="2000" dirty="0"/>
              <a:t>BLASTP nr</a:t>
            </a:r>
          </a:p>
        </p:txBody>
      </p:sp>
      <p:sp>
        <p:nvSpPr>
          <p:cNvPr id="8" name="TextBox 7"/>
          <p:cNvSpPr txBox="1"/>
          <p:nvPr/>
        </p:nvSpPr>
        <p:spPr>
          <a:xfrm>
            <a:off x="2895600" y="1219201"/>
            <a:ext cx="2667000" cy="538609"/>
          </a:xfrm>
          <a:prstGeom prst="rect">
            <a:avLst/>
          </a:prstGeom>
          <a:solidFill>
            <a:schemeClr val="bg2"/>
          </a:solidFill>
          <a:ln>
            <a:noFill/>
          </a:ln>
        </p:spPr>
        <p:txBody>
          <a:bodyPr wrap="square" rtlCol="0">
            <a:spAutoFit/>
          </a:bodyPr>
          <a:lstStyle/>
          <a:p>
            <a:pPr algn="ctr">
              <a:lnSpc>
                <a:spcPct val="70000"/>
              </a:lnSpc>
            </a:pPr>
            <a:r>
              <a:rPr lang="en-US" sz="2000" dirty="0"/>
              <a:t>Start with the sequence of a known protein</a:t>
            </a:r>
          </a:p>
        </p:txBody>
      </p:sp>
    </p:spTree>
    <p:extLst>
      <p:ext uri="{BB962C8B-B14F-4D97-AF65-F5344CB8AC3E}">
        <p14:creationId xmlns:p14="http://schemas.microsoft.com/office/powerpoint/2010/main" val="203010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3657601" y="304800"/>
            <a:ext cx="5501151" cy="523220"/>
          </a:xfrm>
          <a:prstGeom prst="rect">
            <a:avLst/>
          </a:prstGeom>
          <a:noFill/>
          <a:ln w="9525">
            <a:noFill/>
            <a:miter lim="800000"/>
            <a:headEnd/>
            <a:tailEnd/>
          </a:ln>
        </p:spPr>
        <p:txBody>
          <a:bodyPr wrap="none">
            <a:spAutoFit/>
          </a:bodyPr>
          <a:lstStyle/>
          <a:p>
            <a:r>
              <a:rPr lang="en-US" sz="2800" dirty="0">
                <a:solidFill>
                  <a:srgbClr val="000000"/>
                </a:solidFill>
                <a:latin typeface="Gill Sans MT"/>
                <a:cs typeface="Gill Sans MT"/>
              </a:rPr>
              <a:t>PSI-BLAST is performed in five steps</a:t>
            </a:r>
          </a:p>
        </p:txBody>
      </p:sp>
      <p:sp>
        <p:nvSpPr>
          <p:cNvPr id="89091" name="Line 3"/>
          <p:cNvSpPr>
            <a:spLocks noChangeShapeType="1"/>
          </p:cNvSpPr>
          <p:nvPr/>
        </p:nvSpPr>
        <p:spPr bwMode="auto">
          <a:xfrm>
            <a:off x="2895600" y="1066800"/>
            <a:ext cx="7010400" cy="0"/>
          </a:xfrm>
          <a:prstGeom prst="line">
            <a:avLst/>
          </a:prstGeom>
          <a:noFill/>
          <a:ln w="19050">
            <a:solidFill>
              <a:srgbClr val="000000"/>
            </a:solidFill>
            <a:round/>
            <a:headEnd/>
            <a:tailEnd/>
          </a:ln>
        </p:spPr>
        <p:txBody>
          <a:bodyPr/>
          <a:lstStyle/>
          <a:p>
            <a:endParaRPr lang="en-US" sz="2400">
              <a:solidFill>
                <a:srgbClr val="000000"/>
              </a:solidFill>
              <a:latin typeface="Gill Sans MT"/>
              <a:cs typeface="Gill Sans MT"/>
            </a:endParaRPr>
          </a:p>
        </p:txBody>
      </p:sp>
      <p:sp>
        <p:nvSpPr>
          <p:cNvPr id="89092" name="Text Box 4"/>
          <p:cNvSpPr txBox="1">
            <a:spLocks noChangeArrowheads="1"/>
          </p:cNvSpPr>
          <p:nvPr/>
        </p:nvSpPr>
        <p:spPr bwMode="auto">
          <a:xfrm>
            <a:off x="3009354" y="1447800"/>
            <a:ext cx="7353846" cy="1938992"/>
          </a:xfrm>
          <a:prstGeom prst="rect">
            <a:avLst/>
          </a:prstGeom>
          <a:noFill/>
          <a:ln w="9525">
            <a:noFill/>
            <a:miter lim="800000"/>
            <a:headEnd/>
            <a:tailEnd/>
          </a:ln>
        </p:spPr>
        <p:txBody>
          <a:bodyPr wrap="none">
            <a:spAutoFit/>
          </a:bodyPr>
          <a:lstStyle/>
          <a:p>
            <a:r>
              <a:rPr lang="en-US" sz="2400" dirty="0">
                <a:solidFill>
                  <a:srgbClr val="000000"/>
                </a:solidFill>
                <a:latin typeface="Gill Sans MT"/>
                <a:cs typeface="Gill Sans MT"/>
              </a:rPr>
              <a:t>[1] Select a query and search it against a protein database</a:t>
            </a:r>
          </a:p>
          <a:p>
            <a:endParaRPr lang="en-US" sz="2400" dirty="0">
              <a:solidFill>
                <a:srgbClr val="000000"/>
              </a:solidFill>
              <a:latin typeface="Gill Sans MT"/>
              <a:cs typeface="Gill Sans MT"/>
            </a:endParaRPr>
          </a:p>
          <a:p>
            <a:r>
              <a:rPr lang="en-US" sz="2400" dirty="0">
                <a:solidFill>
                  <a:srgbClr val="000000"/>
                </a:solidFill>
                <a:latin typeface="Gill Sans MT"/>
                <a:cs typeface="Gill Sans MT"/>
              </a:rPr>
              <a:t>[2] PSI-BLAST constructs a multiple sequence alignment</a:t>
            </a:r>
          </a:p>
          <a:p>
            <a:r>
              <a:rPr lang="en-US" sz="2400" dirty="0">
                <a:solidFill>
                  <a:srgbClr val="000000"/>
                </a:solidFill>
                <a:latin typeface="Gill Sans MT"/>
                <a:cs typeface="Gill Sans MT"/>
              </a:rPr>
              <a:t>then creates a “profile” or specialized position-specific</a:t>
            </a:r>
          </a:p>
          <a:p>
            <a:r>
              <a:rPr lang="en-US" sz="2400" dirty="0">
                <a:solidFill>
                  <a:srgbClr val="000000"/>
                </a:solidFill>
                <a:latin typeface="Gill Sans MT"/>
                <a:cs typeface="Gill Sans MT"/>
              </a:rPr>
              <a:t>scoring matrix (PSSM)</a:t>
            </a:r>
          </a:p>
        </p:txBody>
      </p:sp>
      <p:sp>
        <p:nvSpPr>
          <p:cNvPr id="6" name="TextBox 5"/>
          <p:cNvSpPr txBox="1"/>
          <p:nvPr/>
        </p:nvSpPr>
        <p:spPr>
          <a:xfrm>
            <a:off x="1538514" y="6135470"/>
            <a:ext cx="1028196" cy="646331"/>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Page 172</a:t>
            </a:r>
          </a:p>
        </p:txBody>
      </p:sp>
    </p:spTree>
    <p:extLst>
      <p:ext uri="{BB962C8B-B14F-4D97-AF65-F5344CB8AC3E}">
        <p14:creationId xmlns:p14="http://schemas.microsoft.com/office/powerpoint/2010/main" val="3126409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1851026" y="273050"/>
            <a:ext cx="8740775" cy="6203950"/>
          </a:xfrm>
          <a:prstGeom prst="rect">
            <a:avLst/>
          </a:prstGeom>
          <a:noFill/>
          <a:ln w="9525">
            <a:noFill/>
            <a:miter lim="800000"/>
            <a:headEnd/>
            <a:tailEnd/>
          </a:ln>
        </p:spPr>
        <p:txBody>
          <a:bodyPr wrap="none">
            <a:spAutoFit/>
          </a:bodyPr>
          <a:lstStyle/>
          <a:p>
            <a:r>
              <a:rPr lang="en-US" sz="1600" b="1">
                <a:solidFill>
                  <a:srgbClr val="000000"/>
                </a:solidFill>
                <a:latin typeface="Courier New" pitchFamily="49" charset="0"/>
              </a:rPr>
              <a:t>           A  R  N  D  C  Q  E  G  H  I  L  K  M  F  P  S  T  W  Y  V </a:t>
            </a:r>
          </a:p>
          <a:p>
            <a:r>
              <a:rPr lang="en-US" sz="1600" b="1">
                <a:solidFill>
                  <a:srgbClr val="000000"/>
                </a:solidFill>
                <a:latin typeface="Courier New" pitchFamily="49" charset="0"/>
              </a:rPr>
              <a:t>    1 M   -1 -2 -2 -3 -2 -1 -2 -3 -2  1  2 -2  6  0 -3 -2 -1 -2 -1  1 </a:t>
            </a:r>
          </a:p>
          <a:p>
            <a:r>
              <a:rPr lang="en-US" sz="1600" b="1">
                <a:solidFill>
                  <a:srgbClr val="000000"/>
                </a:solidFill>
                <a:latin typeface="Courier New" pitchFamily="49" charset="0"/>
              </a:rPr>
              <a:t>    2 K   -1  1  0  1 -4  2  4 -2  0 -3 -3  3 -2 -4 -1  0 -1 -3 -2 -3 </a:t>
            </a:r>
          </a:p>
          <a:p>
            <a:r>
              <a:rPr lang="en-US" sz="1600" b="1">
                <a:solidFill>
                  <a:srgbClr val="000000"/>
                </a:solidFill>
                <a:latin typeface="Courier New" pitchFamily="49" charset="0"/>
              </a:rPr>
              <a:t>    3 W   -3 -3 -4 -5 -3 -2 -3 -3 -3 -3 -2 -3 -2  1 -4 -3 -3 12  2 -3 </a:t>
            </a:r>
          </a:p>
          <a:p>
            <a:r>
              <a:rPr lang="en-US" sz="1600" b="1">
                <a:solidFill>
                  <a:srgbClr val="000000"/>
                </a:solidFill>
                <a:latin typeface="Courier New" pitchFamily="49" charset="0"/>
              </a:rPr>
              <a:t>    4 V    0 -3 -3 -4 -1 -3 -3 -4 -4  3  1 -3  1 -1 -3 -2  0 -3 -1  4 </a:t>
            </a:r>
          </a:p>
          <a:p>
            <a:r>
              <a:rPr lang="en-US" sz="1600" b="1">
                <a:solidFill>
                  <a:srgbClr val="000000"/>
                </a:solidFill>
                <a:latin typeface="Courier New" pitchFamily="49" charset="0"/>
              </a:rPr>
              <a:t>    5 W   -3 -3 -4 -5 -3 -2 -3 -3 -3 -3 -2 -3 -2  1 -4 -3 -3 12  2 -3 </a:t>
            </a:r>
          </a:p>
          <a:p>
            <a:r>
              <a:rPr lang="en-US" sz="1600" b="1">
                <a:solidFill>
                  <a:srgbClr val="000000"/>
                </a:solidFill>
                <a:latin typeface="Courier New" pitchFamily="49" charset="0"/>
              </a:rPr>
              <a:t>    6 A    5 -2 -2 -2 -1 -1 -1  0 -2 -2 -2 -1 -1 -3 -1  1  0 -3 -2  0 </a:t>
            </a:r>
          </a:p>
          <a:p>
            <a:r>
              <a:rPr lang="en-US" sz="1600" b="1">
                <a:solidFill>
                  <a:srgbClr val="000000"/>
                </a:solidFill>
                <a:latin typeface="Courier New" pitchFamily="49" charset="0"/>
              </a:rPr>
              <a:t>    7 L   -2 -2 -4 -4 -1 -2 -3 -4 -3  2  4 -3  2  0 -3 -3 -1 -2 -1  1 </a:t>
            </a:r>
          </a:p>
          <a:p>
            <a:r>
              <a:rPr lang="en-US" sz="1600" b="1">
                <a:solidFill>
                  <a:srgbClr val="000000"/>
                </a:solidFill>
                <a:latin typeface="Courier New" pitchFamily="49" charset="0"/>
              </a:rPr>
              <a:t>    8 L   -1 -3 -3 -4 -1 -3 -3 -4 -3  2  2 -3  1  3 -3 -2 -1 -2  0  3 </a:t>
            </a:r>
          </a:p>
          <a:p>
            <a:r>
              <a:rPr lang="en-US" sz="1600" b="1">
                <a:solidFill>
                  <a:srgbClr val="000000"/>
                </a:solidFill>
                <a:latin typeface="Courier New" pitchFamily="49" charset="0"/>
              </a:rPr>
              <a:t>    9 L   -1 -3 -4 -4 -1 -2 -3 -4 -3  2  4 -3  2  0 -3 -3 -1 -2 -1  2 </a:t>
            </a:r>
          </a:p>
          <a:p>
            <a:r>
              <a:rPr lang="en-US" sz="1600" b="1">
                <a:solidFill>
                  <a:srgbClr val="000000"/>
                </a:solidFill>
                <a:latin typeface="Courier New" pitchFamily="49" charset="0"/>
              </a:rPr>
              <a:t>   10 L   -2 -2 -4 -4 -1 -2 -3 -4 -3  2  4 -3  2  0 -3 -3 -1 -2 -1  1 </a:t>
            </a:r>
          </a:p>
          <a:p>
            <a:r>
              <a:rPr lang="en-US" sz="1600" b="1">
                <a:solidFill>
                  <a:srgbClr val="000000"/>
                </a:solidFill>
                <a:latin typeface="Courier New" pitchFamily="49" charset="0"/>
              </a:rPr>
              <a:t>   11 A    5 -2 -2 -2 -1 -1 -1  0 -2 -2 -2 -1 -1 -3 -1  1  0 -3 -2  0 </a:t>
            </a:r>
          </a:p>
          <a:p>
            <a:r>
              <a:rPr lang="en-US" sz="1600" b="1">
                <a:solidFill>
                  <a:srgbClr val="000000"/>
                </a:solidFill>
                <a:latin typeface="Courier New" pitchFamily="49" charset="0"/>
              </a:rPr>
              <a:t>   12 A    5 -2 -2 -2 -1 -1 -1  0 -2 -2 -2 -1 -1 -3 -1  1  0 -3 -2  0 </a:t>
            </a:r>
          </a:p>
          <a:p>
            <a:r>
              <a:rPr lang="en-US" sz="1600" b="1">
                <a:solidFill>
                  <a:srgbClr val="000000"/>
                </a:solidFill>
                <a:latin typeface="Courier New" pitchFamily="49" charset="0"/>
              </a:rPr>
              <a:t>   13 W   -2 -3 -4 -4 -2 -2 -3 -4 -3  1  4 -3  2  1 -3 -3 -2  7  0  0 </a:t>
            </a:r>
          </a:p>
          <a:p>
            <a:r>
              <a:rPr lang="en-US" sz="1600" b="1">
                <a:solidFill>
                  <a:srgbClr val="000000"/>
                </a:solidFill>
                <a:latin typeface="Courier New" pitchFamily="49" charset="0"/>
              </a:rPr>
              <a:t>   14 A    3 -2 -1 -2 -1 -1 -2  4 -2 -2 -2 -1 -2 -3 -1  1 -1 -3 -3 -1 </a:t>
            </a:r>
          </a:p>
          <a:p>
            <a:r>
              <a:rPr lang="en-US" sz="1600" b="1">
                <a:solidFill>
                  <a:srgbClr val="000000"/>
                </a:solidFill>
                <a:latin typeface="Courier New" pitchFamily="49" charset="0"/>
              </a:rPr>
              <a:t>   15 A    2 -1  0 -1 -2  2  0  2 -1 -3 -3  0 -2 -3 -1  3  0 -3 -2 -2 </a:t>
            </a:r>
          </a:p>
          <a:p>
            <a:r>
              <a:rPr lang="en-US" sz="1600" b="1">
                <a:solidFill>
                  <a:srgbClr val="000000"/>
                </a:solidFill>
                <a:latin typeface="Courier New" pitchFamily="49" charset="0"/>
              </a:rPr>
              <a:t>   16 A    4 -2 -1 -2 -1 -1 -1  3 -2 -2 -2 -1 -1 -3 -1  1  0 -3 -2 -1 </a:t>
            </a:r>
          </a:p>
          <a:p>
            <a:r>
              <a:rPr lang="en-US" sz="1600" b="1">
                <a:solidFill>
                  <a:srgbClr val="000000"/>
                </a:solidFill>
                <a:latin typeface="Courier New" pitchFamily="49" charset="0"/>
              </a:rPr>
              <a:t>   ...</a:t>
            </a:r>
          </a:p>
          <a:p>
            <a:r>
              <a:rPr lang="en-US" sz="1600" b="1">
                <a:solidFill>
                  <a:srgbClr val="000000"/>
                </a:solidFill>
                <a:latin typeface="Courier New" pitchFamily="49" charset="0"/>
              </a:rPr>
              <a:t>   37 S    2 -1  0 -1 -1  0  0  0 -1 -2 -3  0 -2 -3 -1  4  1 -3 -2 -2 </a:t>
            </a:r>
          </a:p>
          <a:p>
            <a:r>
              <a:rPr lang="en-US" sz="1600" b="1">
                <a:solidFill>
                  <a:srgbClr val="000000"/>
                </a:solidFill>
                <a:latin typeface="Courier New" pitchFamily="49" charset="0"/>
              </a:rPr>
              <a:t>   38 G    0 -3 -1 -2 -3 -2 -2  6 -2 -4 -4 -2 -3 -4 -2  0 -2 -3 -3 -4 </a:t>
            </a:r>
          </a:p>
          <a:p>
            <a:r>
              <a:rPr lang="en-US" sz="1600" b="1">
                <a:solidFill>
                  <a:srgbClr val="000000"/>
                </a:solidFill>
                <a:latin typeface="Courier New" pitchFamily="49" charset="0"/>
              </a:rPr>
              <a:t>   39 T    0 -1  0 -1 -1 -1 -1 -2 -2 -1 -1 -1 -1 -2 -1  1  5 -3 -2  0 </a:t>
            </a:r>
          </a:p>
          <a:p>
            <a:r>
              <a:rPr lang="en-US" sz="1600" b="1">
                <a:solidFill>
                  <a:srgbClr val="000000"/>
                </a:solidFill>
                <a:latin typeface="Courier New" pitchFamily="49" charset="0"/>
              </a:rPr>
              <a:t>   40 W   -3 -3 -4 -5 -3 -2 -3 -3 -3 -3 -2 -3 -2  1 -4 -3 -3 12  2 -3 </a:t>
            </a:r>
          </a:p>
          <a:p>
            <a:r>
              <a:rPr lang="en-US" sz="1600" b="1">
                <a:solidFill>
                  <a:srgbClr val="000000"/>
                </a:solidFill>
                <a:latin typeface="Courier New" pitchFamily="49" charset="0"/>
              </a:rPr>
              <a:t>   41 Y   -2 -2 -2 -3 -3 -2 -2 -3  2 -2 -1 -2 -1  3 -3 -2 -2  2  7 -1 </a:t>
            </a:r>
          </a:p>
          <a:p>
            <a:r>
              <a:rPr lang="en-US" sz="1600" b="1">
                <a:solidFill>
                  <a:srgbClr val="000000"/>
                </a:solidFill>
                <a:latin typeface="Courier New" pitchFamily="49" charset="0"/>
              </a:rPr>
              <a:t>   42 A    4 -2 -2 -2 -1 -1 -1  0 -2 -2 -2 -1 -1 -3 -1  1  0 -3 -2  0 </a:t>
            </a:r>
          </a:p>
          <a:p>
            <a:endParaRPr lang="en-US" sz="1600" b="1">
              <a:solidFill>
                <a:srgbClr val="000000"/>
              </a:solidFill>
              <a:latin typeface="Courier New" pitchFamily="49" charset="0"/>
            </a:endParaRPr>
          </a:p>
        </p:txBody>
      </p:sp>
      <p:sp>
        <p:nvSpPr>
          <p:cNvPr id="4" name="Left-Right Arrow 3"/>
          <p:cNvSpPr/>
          <p:nvPr/>
        </p:nvSpPr>
        <p:spPr>
          <a:xfrm>
            <a:off x="3581400" y="533400"/>
            <a:ext cx="6705600" cy="457200"/>
          </a:xfrm>
          <a:prstGeom prst="leftRigh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Left-Right Arrow 4"/>
          <p:cNvSpPr/>
          <p:nvPr/>
        </p:nvSpPr>
        <p:spPr>
          <a:xfrm rot="16200000">
            <a:off x="381001" y="3352800"/>
            <a:ext cx="5334000" cy="457200"/>
          </a:xfrm>
          <a:prstGeom prst="leftRigh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950" name="TextBox 5"/>
          <p:cNvSpPr txBox="1">
            <a:spLocks noChangeArrowheads="1"/>
          </p:cNvSpPr>
          <p:nvPr/>
        </p:nvSpPr>
        <p:spPr bwMode="auto">
          <a:xfrm>
            <a:off x="5981701" y="990601"/>
            <a:ext cx="2032227" cy="461665"/>
          </a:xfrm>
          <a:prstGeom prst="rect">
            <a:avLst/>
          </a:prstGeom>
          <a:solidFill>
            <a:schemeClr val="bg1"/>
          </a:solidFill>
          <a:ln w="57150" cmpd="sng">
            <a:solidFill>
              <a:srgbClr val="008000"/>
            </a:solidFill>
            <a:miter lim="800000"/>
            <a:headEnd/>
            <a:tailEnd/>
          </a:ln>
        </p:spPr>
        <p:txBody>
          <a:bodyPr wrap="none">
            <a:spAutoFit/>
          </a:bodyPr>
          <a:lstStyle/>
          <a:p>
            <a:r>
              <a:rPr lang="en-US" sz="2400">
                <a:latin typeface="Gill Sans MT"/>
                <a:cs typeface="Gill Sans MT"/>
              </a:rPr>
              <a:t>20 amino acids</a:t>
            </a:r>
          </a:p>
        </p:txBody>
      </p:sp>
      <p:sp>
        <p:nvSpPr>
          <p:cNvPr id="82951" name="TextBox 6"/>
          <p:cNvSpPr txBox="1">
            <a:spLocks noChangeArrowheads="1"/>
          </p:cNvSpPr>
          <p:nvPr/>
        </p:nvSpPr>
        <p:spPr bwMode="auto">
          <a:xfrm>
            <a:off x="3467100" y="3200400"/>
            <a:ext cx="3124200" cy="1569660"/>
          </a:xfrm>
          <a:prstGeom prst="rect">
            <a:avLst/>
          </a:prstGeom>
          <a:solidFill>
            <a:schemeClr val="bg1"/>
          </a:solidFill>
          <a:ln w="57150" cmpd="sng">
            <a:solidFill>
              <a:srgbClr val="008000"/>
            </a:solidFill>
            <a:miter lim="800000"/>
            <a:headEnd/>
            <a:tailEnd/>
          </a:ln>
        </p:spPr>
        <p:txBody>
          <a:bodyPr>
            <a:spAutoFit/>
          </a:bodyPr>
          <a:lstStyle/>
          <a:p>
            <a:r>
              <a:rPr lang="en-US" sz="2400">
                <a:latin typeface="Gill Sans MT"/>
                <a:cs typeface="Gill Sans MT"/>
              </a:rPr>
              <a:t>all the amino acids from position 1 to the end of your PSI-BLAST query protein </a:t>
            </a:r>
          </a:p>
        </p:txBody>
      </p:sp>
    </p:spTree>
    <p:extLst>
      <p:ext uri="{BB962C8B-B14F-4D97-AF65-F5344CB8AC3E}">
        <p14:creationId xmlns:p14="http://schemas.microsoft.com/office/powerpoint/2010/main" val="1356711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1660526" y="273050"/>
            <a:ext cx="8740775" cy="6203950"/>
          </a:xfrm>
          <a:prstGeom prst="rect">
            <a:avLst/>
          </a:prstGeom>
          <a:noFill/>
          <a:ln w="9525">
            <a:noFill/>
            <a:miter lim="800000"/>
            <a:headEnd/>
            <a:tailEnd/>
          </a:ln>
        </p:spPr>
        <p:txBody>
          <a:bodyPr wrap="none">
            <a:spAutoFit/>
          </a:bodyPr>
          <a:lstStyle/>
          <a:p>
            <a:r>
              <a:rPr lang="en-US" sz="1600" b="1">
                <a:solidFill>
                  <a:srgbClr val="000000"/>
                </a:solidFill>
                <a:latin typeface="Courier New" pitchFamily="49" charset="0"/>
              </a:rPr>
              <a:t>           A  R  N  D  C  Q  E  G  H  I  L  K  M  F  P  S  T  W  Y  V </a:t>
            </a:r>
          </a:p>
          <a:p>
            <a:r>
              <a:rPr lang="en-US" sz="1600" b="1">
                <a:solidFill>
                  <a:srgbClr val="000000"/>
                </a:solidFill>
                <a:latin typeface="Courier New" pitchFamily="49" charset="0"/>
              </a:rPr>
              <a:t>    1 M   -1 -2 -2 -3 -2 -1 -2 -3 -2  1  2 -2  6  0 -3 -2 -1 -2 -1  1 </a:t>
            </a:r>
          </a:p>
          <a:p>
            <a:r>
              <a:rPr lang="en-US" sz="1600" b="1">
                <a:solidFill>
                  <a:srgbClr val="000000"/>
                </a:solidFill>
                <a:latin typeface="Courier New" pitchFamily="49" charset="0"/>
              </a:rPr>
              <a:t>    2 K   -1  1  0  1 -4  2  4 -2  0 -3 -3  3 -2 -4 -1  0 -1 -3 -2 -3 </a:t>
            </a:r>
          </a:p>
          <a:p>
            <a:r>
              <a:rPr lang="en-US" sz="1600" b="1">
                <a:solidFill>
                  <a:srgbClr val="000000"/>
                </a:solidFill>
                <a:latin typeface="Courier New" pitchFamily="49" charset="0"/>
              </a:rPr>
              <a:t>    3 W   -3 -3 -4 -5 -3 -2 -3 -3 -3 -3 -2 -3 -2  1 -4 -3 -3 </a:t>
            </a:r>
            <a:r>
              <a:rPr lang="en-US" sz="1600" b="1">
                <a:solidFill>
                  <a:srgbClr val="FF3300"/>
                </a:solidFill>
                <a:latin typeface="Courier New" pitchFamily="49" charset="0"/>
              </a:rPr>
              <a:t>12</a:t>
            </a:r>
            <a:r>
              <a:rPr lang="en-US" sz="1600" b="1">
                <a:solidFill>
                  <a:srgbClr val="000000"/>
                </a:solidFill>
                <a:latin typeface="Courier New" pitchFamily="49" charset="0"/>
              </a:rPr>
              <a:t>  2 -3 </a:t>
            </a:r>
          </a:p>
          <a:p>
            <a:r>
              <a:rPr lang="en-US" sz="1600" b="1">
                <a:solidFill>
                  <a:srgbClr val="000000"/>
                </a:solidFill>
                <a:latin typeface="Courier New" pitchFamily="49" charset="0"/>
              </a:rPr>
              <a:t>    4 V    0 -3 -3 -4 -1 -3 -3 -4 -4  3  1 -3  1 -1 -3 -2  0 -3 -1  4 </a:t>
            </a:r>
          </a:p>
          <a:p>
            <a:r>
              <a:rPr lang="en-US" sz="1600" b="1">
                <a:solidFill>
                  <a:srgbClr val="000000"/>
                </a:solidFill>
                <a:latin typeface="Courier New" pitchFamily="49" charset="0"/>
              </a:rPr>
              <a:t>    5 W   -3 -3 -4 -5 -3 -2 -3 -3 -3 -3 -2 -3 -2  1 -4 -3 -3 </a:t>
            </a:r>
            <a:r>
              <a:rPr lang="en-US" sz="1600" b="1">
                <a:solidFill>
                  <a:srgbClr val="FF3300"/>
                </a:solidFill>
                <a:latin typeface="Courier New" pitchFamily="49" charset="0"/>
              </a:rPr>
              <a:t>12</a:t>
            </a:r>
            <a:r>
              <a:rPr lang="en-US" sz="1600" b="1">
                <a:solidFill>
                  <a:srgbClr val="000000"/>
                </a:solidFill>
                <a:latin typeface="Courier New" pitchFamily="49" charset="0"/>
              </a:rPr>
              <a:t>  2 -3 </a:t>
            </a:r>
          </a:p>
          <a:p>
            <a:r>
              <a:rPr lang="en-US" sz="1600" b="1">
                <a:solidFill>
                  <a:srgbClr val="000000"/>
                </a:solidFill>
                <a:latin typeface="Courier New" pitchFamily="49" charset="0"/>
              </a:rPr>
              <a:t>    6 A    </a:t>
            </a:r>
            <a:r>
              <a:rPr lang="en-US" sz="1600" b="1">
                <a:solidFill>
                  <a:srgbClr val="FF3300"/>
                </a:solidFill>
                <a:latin typeface="Courier New" pitchFamily="49" charset="0"/>
              </a:rPr>
              <a:t>5</a:t>
            </a:r>
            <a:r>
              <a:rPr lang="en-US" sz="1600" b="1">
                <a:solidFill>
                  <a:srgbClr val="000000"/>
                </a:solidFill>
                <a:latin typeface="Courier New" pitchFamily="49" charset="0"/>
              </a:rPr>
              <a:t> -2 -2 -2 -1 -1 -1  0 -2 -2 -2 -1 -1 -3 -1  1  0 -3 -2  0 </a:t>
            </a:r>
          </a:p>
          <a:p>
            <a:r>
              <a:rPr lang="en-US" sz="1600" b="1">
                <a:solidFill>
                  <a:srgbClr val="000000"/>
                </a:solidFill>
                <a:latin typeface="Courier New" pitchFamily="49" charset="0"/>
              </a:rPr>
              <a:t>    7 L   -2 -2 -4 -4 -1 -2 -3 -4 -3  2  4 -3  2  0 -3 -3 -1 -2 -1  1 </a:t>
            </a:r>
          </a:p>
          <a:p>
            <a:r>
              <a:rPr lang="en-US" sz="1600" b="1">
                <a:solidFill>
                  <a:srgbClr val="000000"/>
                </a:solidFill>
                <a:latin typeface="Courier New" pitchFamily="49" charset="0"/>
              </a:rPr>
              <a:t>    8 L   -1 -3 -3 -4 -1 -3 -3 -4 -3  2  2 -3  1  3 -3 -2 -1 -2  0  3 </a:t>
            </a:r>
          </a:p>
          <a:p>
            <a:r>
              <a:rPr lang="en-US" sz="1600" b="1">
                <a:solidFill>
                  <a:srgbClr val="000000"/>
                </a:solidFill>
                <a:latin typeface="Courier New" pitchFamily="49" charset="0"/>
              </a:rPr>
              <a:t>    9 L   -1 -3 -4 -4 -1 -2 -3 -4 -3  2  4 -3  2  0 -3 -3 -1 -2 -1  2 </a:t>
            </a:r>
          </a:p>
          <a:p>
            <a:r>
              <a:rPr lang="en-US" sz="1600" b="1">
                <a:solidFill>
                  <a:srgbClr val="000000"/>
                </a:solidFill>
                <a:latin typeface="Courier New" pitchFamily="49" charset="0"/>
              </a:rPr>
              <a:t>   10 L   -2 -2 -4 -4 -1 -2 -3 -4 -3  2  4 -3  2  0 -3 -3 -1 -2 -1  1 </a:t>
            </a:r>
          </a:p>
          <a:p>
            <a:r>
              <a:rPr lang="en-US" sz="1600" b="1">
                <a:solidFill>
                  <a:srgbClr val="000000"/>
                </a:solidFill>
                <a:latin typeface="Courier New" pitchFamily="49" charset="0"/>
              </a:rPr>
              <a:t>   11 A    </a:t>
            </a:r>
            <a:r>
              <a:rPr lang="en-US" sz="1600" b="1">
                <a:solidFill>
                  <a:srgbClr val="FF3300"/>
                </a:solidFill>
                <a:latin typeface="Courier New" pitchFamily="49" charset="0"/>
              </a:rPr>
              <a:t>5</a:t>
            </a:r>
            <a:r>
              <a:rPr lang="en-US" sz="1600" b="1">
                <a:solidFill>
                  <a:srgbClr val="000000"/>
                </a:solidFill>
                <a:latin typeface="Courier New" pitchFamily="49" charset="0"/>
              </a:rPr>
              <a:t> -2 -2 -2 -1 -1 -1  0 -2 -2 -2 -1 -1 -3 -1  1  0 -3 -2  0 </a:t>
            </a:r>
          </a:p>
          <a:p>
            <a:r>
              <a:rPr lang="en-US" sz="1600" b="1">
                <a:solidFill>
                  <a:srgbClr val="000000"/>
                </a:solidFill>
                <a:latin typeface="Courier New" pitchFamily="49" charset="0"/>
              </a:rPr>
              <a:t>   12 A    </a:t>
            </a:r>
            <a:r>
              <a:rPr lang="en-US" sz="1600" b="1">
                <a:solidFill>
                  <a:srgbClr val="FF3300"/>
                </a:solidFill>
                <a:latin typeface="Courier New" pitchFamily="49" charset="0"/>
              </a:rPr>
              <a:t>5</a:t>
            </a:r>
            <a:r>
              <a:rPr lang="en-US" sz="1600" b="1">
                <a:solidFill>
                  <a:srgbClr val="000000"/>
                </a:solidFill>
                <a:latin typeface="Courier New" pitchFamily="49" charset="0"/>
              </a:rPr>
              <a:t> -2 -2 -2 -1 -1 -1  0 -2 -2 -2 -1 -1 -3 -1  1  0 -3 -2  0 </a:t>
            </a:r>
          </a:p>
          <a:p>
            <a:r>
              <a:rPr lang="en-US" sz="1600" b="1">
                <a:solidFill>
                  <a:srgbClr val="000000"/>
                </a:solidFill>
                <a:latin typeface="Courier New" pitchFamily="49" charset="0"/>
              </a:rPr>
              <a:t>   13 W   -2 -3 -4 -4 -2 -2 -3 -4 -3  1  4 -3  2  1 -3 -3 -2  </a:t>
            </a:r>
            <a:r>
              <a:rPr lang="en-US" sz="1600" b="1">
                <a:solidFill>
                  <a:srgbClr val="FF3300"/>
                </a:solidFill>
                <a:latin typeface="Courier New" pitchFamily="49" charset="0"/>
              </a:rPr>
              <a:t>7</a:t>
            </a:r>
            <a:r>
              <a:rPr lang="en-US" sz="1600" b="1">
                <a:solidFill>
                  <a:srgbClr val="000000"/>
                </a:solidFill>
                <a:latin typeface="Courier New" pitchFamily="49" charset="0"/>
              </a:rPr>
              <a:t>  0  0 </a:t>
            </a:r>
          </a:p>
          <a:p>
            <a:r>
              <a:rPr lang="en-US" sz="1600" b="1">
                <a:solidFill>
                  <a:srgbClr val="000000"/>
                </a:solidFill>
                <a:latin typeface="Courier New" pitchFamily="49" charset="0"/>
              </a:rPr>
              <a:t>   14 A    </a:t>
            </a:r>
            <a:r>
              <a:rPr lang="en-US" sz="1600" b="1">
                <a:solidFill>
                  <a:srgbClr val="FF3300"/>
                </a:solidFill>
                <a:latin typeface="Courier New" pitchFamily="49" charset="0"/>
              </a:rPr>
              <a:t>3</a:t>
            </a:r>
            <a:r>
              <a:rPr lang="en-US" sz="1600" b="1">
                <a:solidFill>
                  <a:srgbClr val="000000"/>
                </a:solidFill>
                <a:latin typeface="Courier New" pitchFamily="49" charset="0"/>
              </a:rPr>
              <a:t> -2 -1 -2 -1 -1 -2  4 -2 -2 -2 -1 -2 -3 -1  1 -1 -3 -3 -1 </a:t>
            </a:r>
          </a:p>
          <a:p>
            <a:r>
              <a:rPr lang="en-US" sz="1600" b="1">
                <a:solidFill>
                  <a:srgbClr val="000000"/>
                </a:solidFill>
                <a:latin typeface="Courier New" pitchFamily="49" charset="0"/>
              </a:rPr>
              <a:t>   15 A    </a:t>
            </a:r>
            <a:r>
              <a:rPr lang="en-US" sz="1600" b="1">
                <a:solidFill>
                  <a:srgbClr val="FF3300"/>
                </a:solidFill>
                <a:latin typeface="Courier New" pitchFamily="49" charset="0"/>
              </a:rPr>
              <a:t>2</a:t>
            </a:r>
            <a:r>
              <a:rPr lang="en-US" sz="1600" b="1">
                <a:solidFill>
                  <a:srgbClr val="000000"/>
                </a:solidFill>
                <a:latin typeface="Courier New" pitchFamily="49" charset="0"/>
              </a:rPr>
              <a:t> -1  0 -1 -2  2  0  2 -1 -3 -3  0 -2 -3 -1  3  0 -3 -2 -2 </a:t>
            </a:r>
          </a:p>
          <a:p>
            <a:r>
              <a:rPr lang="en-US" sz="1600" b="1">
                <a:solidFill>
                  <a:srgbClr val="000000"/>
                </a:solidFill>
                <a:latin typeface="Courier New" pitchFamily="49" charset="0"/>
              </a:rPr>
              <a:t>   16 A    </a:t>
            </a:r>
            <a:r>
              <a:rPr lang="en-US" sz="1600" b="1">
                <a:solidFill>
                  <a:srgbClr val="FF3300"/>
                </a:solidFill>
                <a:latin typeface="Courier New" pitchFamily="49" charset="0"/>
              </a:rPr>
              <a:t>4</a:t>
            </a:r>
            <a:r>
              <a:rPr lang="en-US" sz="1600" b="1">
                <a:solidFill>
                  <a:srgbClr val="000000"/>
                </a:solidFill>
                <a:latin typeface="Courier New" pitchFamily="49" charset="0"/>
              </a:rPr>
              <a:t> -2 -1 -2 -1 -1 -1  3 -2 -2 -2 -1 -1 -3 -1  1  0 -3 -2 -1 </a:t>
            </a:r>
          </a:p>
          <a:p>
            <a:r>
              <a:rPr lang="en-US" sz="1600" b="1">
                <a:solidFill>
                  <a:srgbClr val="000000"/>
                </a:solidFill>
                <a:latin typeface="Courier New" pitchFamily="49" charset="0"/>
              </a:rPr>
              <a:t>   ...</a:t>
            </a:r>
          </a:p>
          <a:p>
            <a:r>
              <a:rPr lang="en-US" sz="1600" b="1">
                <a:solidFill>
                  <a:srgbClr val="000000"/>
                </a:solidFill>
                <a:latin typeface="Courier New" pitchFamily="49" charset="0"/>
              </a:rPr>
              <a:t>   37 S    2 -1  0 -1 -1  0  0  0 -1 -2 -3  0 -2 -3 -1  4  1 -3 -2 -2 </a:t>
            </a:r>
          </a:p>
          <a:p>
            <a:r>
              <a:rPr lang="en-US" sz="1600" b="1">
                <a:solidFill>
                  <a:srgbClr val="000000"/>
                </a:solidFill>
                <a:latin typeface="Courier New" pitchFamily="49" charset="0"/>
              </a:rPr>
              <a:t>   38 G    0 -3 -1 -2 -3 -2 -2  6 -2 -4 -4 -2 -3 -4 -2  0 -2 -3 -3 -4 </a:t>
            </a:r>
          </a:p>
          <a:p>
            <a:r>
              <a:rPr lang="en-US" sz="1600" b="1">
                <a:solidFill>
                  <a:srgbClr val="000000"/>
                </a:solidFill>
                <a:latin typeface="Courier New" pitchFamily="49" charset="0"/>
              </a:rPr>
              <a:t>   39 T    0 -1  0 -1 -1 -1 -1 -2 -2 -1 -1 -1 -1 -2 -1  1  5 -3 -2  0 </a:t>
            </a:r>
          </a:p>
          <a:p>
            <a:r>
              <a:rPr lang="en-US" sz="1600" b="1">
                <a:solidFill>
                  <a:srgbClr val="000000"/>
                </a:solidFill>
                <a:latin typeface="Courier New" pitchFamily="49" charset="0"/>
              </a:rPr>
              <a:t>   40 W   -3 -3 -4 -5 -3 -2 -3 -3 -3 -3 -2 -3 -2  1 -4 -3 -3 </a:t>
            </a:r>
            <a:r>
              <a:rPr lang="en-US" sz="1600" b="1">
                <a:solidFill>
                  <a:srgbClr val="FF3300"/>
                </a:solidFill>
                <a:latin typeface="Courier New" pitchFamily="49" charset="0"/>
              </a:rPr>
              <a:t>12</a:t>
            </a:r>
            <a:r>
              <a:rPr lang="en-US" sz="1600" b="1">
                <a:solidFill>
                  <a:srgbClr val="000000"/>
                </a:solidFill>
                <a:latin typeface="Courier New" pitchFamily="49" charset="0"/>
              </a:rPr>
              <a:t>  2 -3 </a:t>
            </a:r>
          </a:p>
          <a:p>
            <a:r>
              <a:rPr lang="en-US" sz="1600" b="1">
                <a:solidFill>
                  <a:srgbClr val="000000"/>
                </a:solidFill>
                <a:latin typeface="Courier New" pitchFamily="49" charset="0"/>
              </a:rPr>
              <a:t>   41 Y   -2 -2 -2 -3 -3 -2 -2 -3  2 -2 -1 -2 -1  3 -3 -2 -2  2  7 -1 </a:t>
            </a:r>
          </a:p>
          <a:p>
            <a:r>
              <a:rPr lang="en-US" sz="1600" b="1">
                <a:solidFill>
                  <a:srgbClr val="000000"/>
                </a:solidFill>
                <a:latin typeface="Courier New" pitchFamily="49" charset="0"/>
              </a:rPr>
              <a:t>   42 A    </a:t>
            </a:r>
            <a:r>
              <a:rPr lang="en-US" sz="1600" b="1">
                <a:solidFill>
                  <a:srgbClr val="FF3300"/>
                </a:solidFill>
                <a:latin typeface="Courier New" pitchFamily="49" charset="0"/>
              </a:rPr>
              <a:t>4</a:t>
            </a:r>
            <a:r>
              <a:rPr lang="en-US" sz="1600" b="1">
                <a:solidFill>
                  <a:srgbClr val="000000"/>
                </a:solidFill>
                <a:latin typeface="Courier New" pitchFamily="49" charset="0"/>
              </a:rPr>
              <a:t> -2 -2 -2 -1 -1 -1  0 -2 -2 -2 -1 -1 -3 -1  1  0 -3 -2  0 </a:t>
            </a:r>
          </a:p>
          <a:p>
            <a:endParaRPr lang="en-US" sz="1600" b="1">
              <a:solidFill>
                <a:srgbClr val="000000"/>
              </a:solidFill>
              <a:latin typeface="Courier New" pitchFamily="49" charset="0"/>
            </a:endParaRPr>
          </a:p>
        </p:txBody>
      </p:sp>
      <p:sp>
        <p:nvSpPr>
          <p:cNvPr id="84996" name="Rectangle 5"/>
          <p:cNvSpPr>
            <a:spLocks noChangeArrowheads="1"/>
          </p:cNvSpPr>
          <p:nvPr/>
        </p:nvSpPr>
        <p:spPr bwMode="auto">
          <a:xfrm>
            <a:off x="2908300" y="17526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4997" name="Rectangle 6"/>
          <p:cNvSpPr>
            <a:spLocks noChangeArrowheads="1"/>
          </p:cNvSpPr>
          <p:nvPr/>
        </p:nvSpPr>
        <p:spPr bwMode="auto">
          <a:xfrm>
            <a:off x="2908300" y="59055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4998" name="Rectangle 7"/>
          <p:cNvSpPr>
            <a:spLocks noChangeArrowheads="1"/>
          </p:cNvSpPr>
          <p:nvPr/>
        </p:nvSpPr>
        <p:spPr bwMode="auto">
          <a:xfrm>
            <a:off x="2908300" y="2971800"/>
            <a:ext cx="457200" cy="5334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4999" name="Rectangle 8"/>
          <p:cNvSpPr>
            <a:spLocks noChangeArrowheads="1"/>
          </p:cNvSpPr>
          <p:nvPr/>
        </p:nvSpPr>
        <p:spPr bwMode="auto">
          <a:xfrm>
            <a:off x="2908300" y="3733800"/>
            <a:ext cx="457200" cy="7620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5000" name="Rectangle 9"/>
          <p:cNvSpPr>
            <a:spLocks noChangeArrowheads="1"/>
          </p:cNvSpPr>
          <p:nvPr/>
        </p:nvSpPr>
        <p:spPr bwMode="auto">
          <a:xfrm>
            <a:off x="9144000" y="10160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5001" name="Rectangle 10"/>
          <p:cNvSpPr>
            <a:spLocks noChangeArrowheads="1"/>
          </p:cNvSpPr>
          <p:nvPr/>
        </p:nvSpPr>
        <p:spPr bwMode="auto">
          <a:xfrm>
            <a:off x="9144000" y="15113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5002" name="Rectangle 11"/>
          <p:cNvSpPr>
            <a:spLocks noChangeArrowheads="1"/>
          </p:cNvSpPr>
          <p:nvPr/>
        </p:nvSpPr>
        <p:spPr bwMode="auto">
          <a:xfrm>
            <a:off x="9144000" y="34671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5003" name="Rectangle 12"/>
          <p:cNvSpPr>
            <a:spLocks noChangeArrowheads="1"/>
          </p:cNvSpPr>
          <p:nvPr/>
        </p:nvSpPr>
        <p:spPr bwMode="auto">
          <a:xfrm>
            <a:off x="9144000" y="5435600"/>
            <a:ext cx="457200" cy="304800"/>
          </a:xfrm>
          <a:prstGeom prst="rect">
            <a:avLst/>
          </a:prstGeom>
          <a:noFill/>
          <a:ln w="28575">
            <a:solidFill>
              <a:srgbClr val="FF3300"/>
            </a:solidFill>
            <a:miter lim="800000"/>
            <a:headEnd/>
            <a:tailEnd/>
          </a:ln>
        </p:spPr>
        <p:txBody>
          <a:bodyPr wrap="none" anchor="ctr"/>
          <a:lstStyle/>
          <a:p>
            <a:endParaRPr lang="en-US">
              <a:solidFill>
                <a:srgbClr val="000000"/>
              </a:solidFill>
            </a:endParaRPr>
          </a:p>
        </p:txBody>
      </p:sp>
      <p:sp>
        <p:nvSpPr>
          <p:cNvPr id="85004" name="TextBox 11"/>
          <p:cNvSpPr txBox="1">
            <a:spLocks noChangeArrowheads="1"/>
          </p:cNvSpPr>
          <p:nvPr/>
        </p:nvSpPr>
        <p:spPr bwMode="auto">
          <a:xfrm>
            <a:off x="4419600" y="2438400"/>
            <a:ext cx="3124200" cy="2677656"/>
          </a:xfrm>
          <a:prstGeom prst="rect">
            <a:avLst/>
          </a:prstGeom>
          <a:solidFill>
            <a:schemeClr val="bg1"/>
          </a:solidFill>
          <a:ln w="57150" cmpd="sng">
            <a:solidFill>
              <a:srgbClr val="008000"/>
            </a:solidFill>
            <a:miter lim="800000"/>
            <a:headEnd/>
            <a:tailEnd/>
          </a:ln>
        </p:spPr>
        <p:txBody>
          <a:bodyPr>
            <a:spAutoFit/>
          </a:bodyPr>
          <a:lstStyle/>
          <a:p>
            <a:r>
              <a:rPr lang="en-US" sz="2400">
                <a:latin typeface="Gill Sans MT"/>
                <a:cs typeface="Gill Sans MT"/>
              </a:rPr>
              <a:t>note that a given amino acid (such as alanine) in your query protein can receive different scores for matching alanine—depending on the position in the protein</a:t>
            </a:r>
          </a:p>
        </p:txBody>
      </p:sp>
      <p:sp>
        <p:nvSpPr>
          <p:cNvPr id="13" name="Left Arrow 12"/>
          <p:cNvSpPr/>
          <p:nvPr/>
        </p:nvSpPr>
        <p:spPr>
          <a:xfrm>
            <a:off x="3810000" y="3657600"/>
            <a:ext cx="609600" cy="762000"/>
          </a:xfrm>
          <a:prstGeom prst="lef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562080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CA4BD2E-8455-A84E-85C8-03639C53E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68518"/>
            <a:ext cx="9144000" cy="6120965"/>
          </a:xfrm>
          <a:prstGeom prst="rect">
            <a:avLst/>
          </a:prstGeom>
        </p:spPr>
      </p:pic>
    </p:spTree>
    <p:extLst>
      <p:ext uri="{BB962C8B-B14F-4D97-AF65-F5344CB8AC3E}">
        <p14:creationId xmlns:p14="http://schemas.microsoft.com/office/powerpoint/2010/main" val="2541934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p:cNvPicPr>
          <p:nvPr/>
        </p:nvPicPr>
        <p:blipFill rotWithShape="1">
          <a:blip r:embed="rId2">
            <a:extLst>
              <a:ext uri="{28A0092B-C50C-407E-A947-70E740481C1C}">
                <a14:useLocalDpi xmlns:a14="http://schemas.microsoft.com/office/drawing/2010/main" val="0"/>
              </a:ext>
            </a:extLst>
          </a:blip>
          <a:srcRect b="37972"/>
          <a:stretch/>
        </p:blipFill>
        <p:spPr bwMode="auto">
          <a:xfrm>
            <a:off x="3886200" y="1242046"/>
            <a:ext cx="5803900" cy="5539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5.5</a:t>
            </a:r>
          </a:p>
          <a:p>
            <a:r>
              <a:rPr lang="en-US" dirty="0">
                <a:solidFill>
                  <a:schemeClr val="bg1">
                    <a:lumMod val="50000"/>
                  </a:schemeClr>
                </a:solidFill>
              </a:rPr>
              <a:t>Page 176</a:t>
            </a:r>
          </a:p>
        </p:txBody>
      </p:sp>
      <p:sp>
        <p:nvSpPr>
          <p:cNvPr id="2" name="TextBox 1"/>
          <p:cNvSpPr txBox="1"/>
          <p:nvPr/>
        </p:nvSpPr>
        <p:spPr>
          <a:xfrm>
            <a:off x="1676400" y="159604"/>
            <a:ext cx="8763000" cy="830997"/>
          </a:xfrm>
          <a:prstGeom prst="rect">
            <a:avLst/>
          </a:prstGeom>
          <a:solidFill>
            <a:srgbClr val="FFFFFF"/>
          </a:solidFill>
        </p:spPr>
        <p:txBody>
          <a:bodyPr wrap="square" rtlCol="0">
            <a:spAutoFit/>
          </a:bodyPr>
          <a:lstStyle/>
          <a:p>
            <a:pPr algn="ctr"/>
            <a:r>
              <a:rPr lang="en-US" sz="2400" dirty="0"/>
              <a:t>PSI‐BLAST algorithm increases the sensitivity of a database search by detecting homologous matches with relatively low sequence identity</a:t>
            </a:r>
          </a:p>
        </p:txBody>
      </p:sp>
    </p:spTree>
    <p:extLst>
      <p:ext uri="{BB962C8B-B14F-4D97-AF65-F5344CB8AC3E}">
        <p14:creationId xmlns:p14="http://schemas.microsoft.com/office/powerpoint/2010/main" val="4246847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F2254-BFCF-9A43-9CFC-D58E703DCBA6}"/>
              </a:ext>
            </a:extLst>
          </p:cNvPr>
          <p:cNvSpPr/>
          <p:nvPr/>
        </p:nvSpPr>
        <p:spPr>
          <a:xfrm>
            <a:off x="1524000" y="1279922"/>
            <a:ext cx="9144000" cy="696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57AD918-98B1-7944-AE19-57D758C64E03}"/>
              </a:ext>
            </a:extLst>
          </p:cNvPr>
          <p:cNvSpPr>
            <a:spLocks noGrp="1"/>
          </p:cNvSpPr>
          <p:nvPr>
            <p:ph type="title"/>
          </p:nvPr>
        </p:nvSpPr>
        <p:spPr>
          <a:xfrm>
            <a:off x="2152650" y="1131094"/>
            <a:ext cx="7886700" cy="994172"/>
          </a:xfrm>
        </p:spPr>
        <p:txBody>
          <a:bodyPr>
            <a:normAutofit/>
          </a:bodyPr>
          <a:lstStyle/>
          <a:p>
            <a:pPr algn="ctr"/>
            <a:r>
              <a:rPr lang="en-US" dirty="0">
                <a:solidFill>
                  <a:schemeClr val="bg1"/>
                </a:solidFill>
              </a:rPr>
              <a:t>Presentation content</a:t>
            </a:r>
          </a:p>
        </p:txBody>
      </p:sp>
      <p:graphicFrame>
        <p:nvGraphicFramePr>
          <p:cNvPr id="5" name="Content Placeholder 2">
            <a:extLst>
              <a:ext uri="{FF2B5EF4-FFF2-40B4-BE49-F238E27FC236}">
                <a16:creationId xmlns:a16="http://schemas.microsoft.com/office/drawing/2014/main" id="{1BA2B777-4639-413B-B404-7E6131F77AFA}"/>
              </a:ext>
            </a:extLst>
          </p:cNvPr>
          <p:cNvGraphicFramePr>
            <a:graphicFrameLocks noGrp="1"/>
          </p:cNvGraphicFramePr>
          <p:nvPr>
            <p:ph idx="1"/>
          </p:nvPr>
        </p:nvGraphicFramePr>
        <p:xfrm>
          <a:off x="2152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25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Sequencing by synthesis</a:t>
            </a:r>
          </a:p>
        </p:txBody>
      </p:sp>
      <p:sp>
        <p:nvSpPr>
          <p:cNvPr id="3" name="Content Placeholder 2"/>
          <p:cNvSpPr>
            <a:spLocks noGrp="1"/>
          </p:cNvSpPr>
          <p:nvPr>
            <p:ph idx="1"/>
          </p:nvPr>
        </p:nvSpPr>
        <p:spPr>
          <a:xfrm>
            <a:off x="1991544" y="1412776"/>
            <a:ext cx="8229600" cy="604664"/>
          </a:xfrm>
        </p:spPr>
        <p:txBody>
          <a:bodyPr>
            <a:normAutofit fontScale="92500"/>
          </a:bodyPr>
          <a:lstStyle/>
          <a:p>
            <a:pPr marL="0" indent="0">
              <a:buNone/>
            </a:pPr>
            <a:r>
              <a:rPr lang="en-US" dirty="0"/>
              <a:t>These are the ingredients of many sequencing technologies</a:t>
            </a:r>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2999656" y="3212976"/>
            <a:ext cx="6120680" cy="2160240"/>
          </a:xfrm>
          <a:prstGeom prst="rect">
            <a:avLst/>
          </a:prstGeom>
          <a:noFill/>
          <a:ln>
            <a:noFill/>
          </a:ln>
        </p:spPr>
      </p:pic>
      <p:cxnSp>
        <p:nvCxnSpPr>
          <p:cNvPr id="16" name="Straight Arrow Connector 15"/>
          <p:cNvCxnSpPr/>
          <p:nvPr/>
        </p:nvCxnSpPr>
        <p:spPr>
          <a:xfrm>
            <a:off x="3215680" y="3501008"/>
            <a:ext cx="914400" cy="914400"/>
          </a:xfrm>
          <a:prstGeom prst="straightConnector1">
            <a:avLst/>
          </a:prstGeom>
          <a:ln w="635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11624" y="3068961"/>
            <a:ext cx="1048184" cy="461665"/>
          </a:xfrm>
          <a:prstGeom prst="rect">
            <a:avLst/>
          </a:prstGeom>
          <a:noFill/>
        </p:spPr>
        <p:txBody>
          <a:bodyPr wrap="none" rtlCol="0">
            <a:spAutoFit/>
          </a:bodyPr>
          <a:lstStyle/>
          <a:p>
            <a:r>
              <a:rPr lang="en-US" sz="2400" b="1" dirty="0"/>
              <a:t>Primer</a:t>
            </a:r>
          </a:p>
        </p:txBody>
      </p:sp>
      <p:cxnSp>
        <p:nvCxnSpPr>
          <p:cNvPr id="18" name="Straight Arrow Connector 17"/>
          <p:cNvCxnSpPr/>
          <p:nvPr/>
        </p:nvCxnSpPr>
        <p:spPr>
          <a:xfrm>
            <a:off x="5231904" y="3356992"/>
            <a:ext cx="50304" cy="698376"/>
          </a:xfrm>
          <a:prstGeom prst="straightConnector1">
            <a:avLst/>
          </a:prstGeom>
          <a:ln w="635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007768" y="2852937"/>
            <a:ext cx="2333842" cy="461665"/>
          </a:xfrm>
          <a:prstGeom prst="rect">
            <a:avLst/>
          </a:prstGeom>
          <a:noFill/>
        </p:spPr>
        <p:txBody>
          <a:bodyPr wrap="none" rtlCol="0">
            <a:spAutoFit/>
          </a:bodyPr>
          <a:lstStyle/>
          <a:p>
            <a:r>
              <a:rPr lang="en-US" sz="2400" b="1" dirty="0"/>
              <a:t>DNA polymerase</a:t>
            </a:r>
          </a:p>
        </p:txBody>
      </p:sp>
      <p:cxnSp>
        <p:nvCxnSpPr>
          <p:cNvPr id="21" name="Straight Arrow Connector 20"/>
          <p:cNvCxnSpPr/>
          <p:nvPr/>
        </p:nvCxnSpPr>
        <p:spPr>
          <a:xfrm flipH="1">
            <a:off x="8040216" y="2924944"/>
            <a:ext cx="288032" cy="432048"/>
          </a:xfrm>
          <a:prstGeom prst="straightConnector1">
            <a:avLst/>
          </a:prstGeom>
          <a:ln w="635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24193" y="2492897"/>
            <a:ext cx="991527" cy="461665"/>
          </a:xfrm>
          <a:prstGeom prst="rect">
            <a:avLst/>
          </a:prstGeom>
          <a:noFill/>
        </p:spPr>
        <p:txBody>
          <a:bodyPr wrap="none" rtlCol="0">
            <a:spAutoFit/>
          </a:bodyPr>
          <a:lstStyle/>
          <a:p>
            <a:r>
              <a:rPr lang="en-US" sz="2400" b="1" dirty="0" err="1"/>
              <a:t>dNTPs</a:t>
            </a:r>
            <a:endParaRPr lang="en-US" sz="2400" b="1" dirty="0"/>
          </a:p>
        </p:txBody>
      </p:sp>
      <p:cxnSp>
        <p:nvCxnSpPr>
          <p:cNvPr id="24" name="Straight Arrow Connector 23"/>
          <p:cNvCxnSpPr/>
          <p:nvPr/>
        </p:nvCxnSpPr>
        <p:spPr>
          <a:xfrm flipH="1" flipV="1">
            <a:off x="6456040" y="5085184"/>
            <a:ext cx="1101824" cy="597768"/>
          </a:xfrm>
          <a:prstGeom prst="straightConnector1">
            <a:avLst/>
          </a:prstGeom>
          <a:ln w="635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744072" y="5661249"/>
            <a:ext cx="2249384" cy="461665"/>
          </a:xfrm>
          <a:prstGeom prst="rect">
            <a:avLst/>
          </a:prstGeom>
          <a:noFill/>
        </p:spPr>
        <p:txBody>
          <a:bodyPr wrap="none" rtlCol="0">
            <a:spAutoFit/>
          </a:bodyPr>
          <a:lstStyle/>
          <a:p>
            <a:r>
              <a:rPr lang="en-US" sz="2400" b="1" dirty="0" err="1"/>
              <a:t>ssDNA</a:t>
            </a:r>
            <a:r>
              <a:rPr lang="en-US" sz="2400" b="1" dirty="0"/>
              <a:t> template</a:t>
            </a:r>
          </a:p>
        </p:txBody>
      </p:sp>
    </p:spTree>
    <p:extLst>
      <p:ext uri="{BB962C8B-B14F-4D97-AF65-F5344CB8AC3E}">
        <p14:creationId xmlns:p14="http://schemas.microsoft.com/office/powerpoint/2010/main" val="1580766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quecing overview.jpg"/>
          <p:cNvPicPr>
            <a:picLocks noChangeAspect="1"/>
          </p:cNvPicPr>
          <p:nvPr/>
        </p:nvPicPr>
        <p:blipFill>
          <a:blip r:embed="rId2"/>
          <a:stretch>
            <a:fillRect/>
          </a:stretch>
        </p:blipFill>
        <p:spPr>
          <a:xfrm>
            <a:off x="1524000" y="194553"/>
            <a:ext cx="9144000" cy="6468894"/>
          </a:xfrm>
          <a:prstGeom prst="rect">
            <a:avLst/>
          </a:prstGeom>
        </p:spPr>
      </p:pic>
    </p:spTree>
    <p:extLst>
      <p:ext uri="{BB962C8B-B14F-4D97-AF65-F5344CB8AC3E}">
        <p14:creationId xmlns:p14="http://schemas.microsoft.com/office/powerpoint/2010/main" val="3435285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read length race</a:t>
            </a:r>
          </a:p>
        </p:txBody>
      </p:sp>
      <p:sp>
        <p:nvSpPr>
          <p:cNvPr id="3" name="Content Placeholder 2"/>
          <p:cNvSpPr>
            <a:spLocks noGrp="1"/>
          </p:cNvSpPr>
          <p:nvPr>
            <p:ph idx="1"/>
          </p:nvPr>
        </p:nvSpPr>
        <p:spPr>
          <a:xfrm>
            <a:off x="1847528" y="1340768"/>
            <a:ext cx="8229600" cy="676672"/>
          </a:xfrm>
        </p:spPr>
        <p:txBody>
          <a:bodyPr/>
          <a:lstStyle/>
          <a:p>
            <a:r>
              <a:rPr lang="en-US" dirty="0"/>
              <a:t>Why are longer reads so desirable?</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991544" y="2060848"/>
            <a:ext cx="6192688" cy="1656184"/>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8256240" y="1700808"/>
            <a:ext cx="1656184" cy="2459742"/>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8256241" y="4180172"/>
            <a:ext cx="1656184" cy="2489189"/>
          </a:xfrm>
          <a:prstGeom prst="rect">
            <a:avLst/>
          </a:prstGeom>
          <a:noFill/>
          <a:ln>
            <a:noFill/>
          </a:ln>
        </p:spPr>
      </p:pic>
      <p:pic>
        <p:nvPicPr>
          <p:cNvPr id="8" name="Picture 7" descr="long_read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9536" y="4365105"/>
            <a:ext cx="6372200" cy="2002531"/>
          </a:xfrm>
          <a:prstGeom prst="rect">
            <a:avLst/>
          </a:prstGeom>
        </p:spPr>
      </p:pic>
    </p:spTree>
    <p:extLst>
      <p:ext uri="{BB962C8B-B14F-4D97-AF65-F5344CB8AC3E}">
        <p14:creationId xmlns:p14="http://schemas.microsoft.com/office/powerpoint/2010/main" val="1088156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F2254-BFCF-9A43-9CFC-D58E703DCBA6}"/>
              </a:ext>
            </a:extLst>
          </p:cNvPr>
          <p:cNvSpPr/>
          <p:nvPr/>
        </p:nvSpPr>
        <p:spPr>
          <a:xfrm>
            <a:off x="1524000" y="1279922"/>
            <a:ext cx="9144000" cy="696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57AD918-98B1-7944-AE19-57D758C64E03}"/>
              </a:ext>
            </a:extLst>
          </p:cNvPr>
          <p:cNvSpPr>
            <a:spLocks noGrp="1"/>
          </p:cNvSpPr>
          <p:nvPr>
            <p:ph type="title"/>
          </p:nvPr>
        </p:nvSpPr>
        <p:spPr>
          <a:xfrm>
            <a:off x="2152650" y="1131094"/>
            <a:ext cx="7886700" cy="994172"/>
          </a:xfrm>
        </p:spPr>
        <p:txBody>
          <a:bodyPr>
            <a:normAutofit/>
          </a:bodyPr>
          <a:lstStyle/>
          <a:p>
            <a:pPr algn="ctr"/>
            <a:r>
              <a:rPr lang="en-US" dirty="0">
                <a:solidFill>
                  <a:schemeClr val="bg1"/>
                </a:solidFill>
              </a:rPr>
              <a:t>Presentation content</a:t>
            </a:r>
          </a:p>
        </p:txBody>
      </p:sp>
      <p:graphicFrame>
        <p:nvGraphicFramePr>
          <p:cNvPr id="5" name="Content Placeholder 2">
            <a:extLst>
              <a:ext uri="{FF2B5EF4-FFF2-40B4-BE49-F238E27FC236}">
                <a16:creationId xmlns:a16="http://schemas.microsoft.com/office/drawing/2014/main" id="{1BA2B777-4639-413B-B404-7E6131F77AFA}"/>
              </a:ext>
            </a:extLst>
          </p:cNvPr>
          <p:cNvGraphicFramePr>
            <a:graphicFrameLocks noGrp="1"/>
          </p:cNvGraphicFramePr>
          <p:nvPr>
            <p:ph idx="1"/>
          </p:nvPr>
        </p:nvGraphicFramePr>
        <p:xfrm>
          <a:off x="2152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6372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454 (Roche), </a:t>
            </a:r>
            <a:r>
              <a:rPr lang="en-US" dirty="0" err="1"/>
              <a:t>SOLiD</a:t>
            </a:r>
            <a:r>
              <a:rPr lang="en-US" dirty="0"/>
              <a:t> and Ion Torrent use </a:t>
            </a:r>
            <a:r>
              <a:rPr lang="en-US" b="1" dirty="0"/>
              <a:t>Emulsion PCR for amplification</a:t>
            </a:r>
          </a:p>
        </p:txBody>
      </p:sp>
      <p:pic>
        <p:nvPicPr>
          <p:cNvPr id="5" name="Content Placeholder 4"/>
          <p:cNvPicPr>
            <a:picLocks noGrp="1" noChangeAspect="1"/>
          </p:cNvPicPr>
          <p:nvPr>
            <p:ph idx="1"/>
          </p:nvPr>
        </p:nvPicPr>
        <p:blipFill rotWithShape="1">
          <a:blip r:embed="rId2"/>
          <a:srcRect l="-1463" t="24173" r="817" b="12587"/>
          <a:stretch/>
        </p:blipFill>
        <p:spPr>
          <a:xfrm>
            <a:off x="1690418" y="2492896"/>
            <a:ext cx="8870079" cy="2592288"/>
          </a:xfrm>
        </p:spPr>
      </p:pic>
    </p:spTree>
    <p:extLst>
      <p:ext uri="{BB962C8B-B14F-4D97-AF65-F5344CB8AC3E}">
        <p14:creationId xmlns:p14="http://schemas.microsoft.com/office/powerpoint/2010/main" val="3538625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Ion Torrent sequencing</a:t>
            </a:r>
          </a:p>
        </p:txBody>
      </p:sp>
      <p:pic>
        <p:nvPicPr>
          <p:cNvPr id="8" name="Picture 7"/>
          <p:cNvPicPr>
            <a:picLocks noChangeAspect="1"/>
          </p:cNvPicPr>
          <p:nvPr/>
        </p:nvPicPr>
        <p:blipFill>
          <a:blip r:embed="rId2"/>
          <a:stretch>
            <a:fillRect/>
          </a:stretch>
        </p:blipFill>
        <p:spPr>
          <a:xfrm>
            <a:off x="1524000" y="1268760"/>
            <a:ext cx="9144000" cy="4647088"/>
          </a:xfrm>
          <a:prstGeom prst="rect">
            <a:avLst/>
          </a:prstGeom>
        </p:spPr>
      </p:pic>
      <p:sp>
        <p:nvSpPr>
          <p:cNvPr id="4" name="TextBox 3"/>
          <p:cNvSpPr txBox="1"/>
          <p:nvPr/>
        </p:nvSpPr>
        <p:spPr>
          <a:xfrm>
            <a:off x="9601200" y="6248400"/>
            <a:ext cx="761860" cy="369332"/>
          </a:xfrm>
          <a:prstGeom prst="rect">
            <a:avLst/>
          </a:prstGeom>
          <a:noFill/>
        </p:spPr>
        <p:txBody>
          <a:bodyPr wrap="none" rtlCol="0">
            <a:spAutoFit/>
          </a:bodyPr>
          <a:lstStyle/>
          <a:p>
            <a:r>
              <a:rPr lang="en-US" dirty="0">
                <a:hlinkClick r:id="rId3"/>
              </a:rPr>
              <a:t>movie</a:t>
            </a:r>
            <a:endParaRPr lang="en-US" dirty="0"/>
          </a:p>
        </p:txBody>
      </p:sp>
    </p:spTree>
    <p:extLst>
      <p:ext uri="{BB962C8B-B14F-4D97-AF65-F5344CB8AC3E}">
        <p14:creationId xmlns:p14="http://schemas.microsoft.com/office/powerpoint/2010/main" val="1604776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 molecule sequencers - </a:t>
            </a:r>
            <a:r>
              <a:rPr lang="en-US" b="1" dirty="0" err="1"/>
              <a:t>PacBio</a:t>
            </a:r>
            <a:endParaRPr lang="en-US" b="1" dirty="0"/>
          </a:p>
        </p:txBody>
      </p:sp>
      <p:pic>
        <p:nvPicPr>
          <p:cNvPr id="4" name="Picture 3"/>
          <p:cNvPicPr>
            <a:picLocks noChangeAspect="1"/>
          </p:cNvPicPr>
          <p:nvPr/>
        </p:nvPicPr>
        <p:blipFill>
          <a:blip r:embed="rId2"/>
          <a:stretch>
            <a:fillRect/>
          </a:stretch>
        </p:blipFill>
        <p:spPr>
          <a:xfrm>
            <a:off x="1559496" y="2110715"/>
            <a:ext cx="8640960" cy="4730925"/>
          </a:xfrm>
          <a:prstGeom prst="rect">
            <a:avLst/>
          </a:prstGeom>
        </p:spPr>
      </p:pic>
      <p:sp>
        <p:nvSpPr>
          <p:cNvPr id="6" name="TextBox 5"/>
          <p:cNvSpPr txBox="1"/>
          <p:nvPr/>
        </p:nvSpPr>
        <p:spPr>
          <a:xfrm>
            <a:off x="2279576" y="1196752"/>
            <a:ext cx="5040560" cy="1200328"/>
          </a:xfrm>
          <a:prstGeom prst="rect">
            <a:avLst/>
          </a:prstGeom>
          <a:noFill/>
        </p:spPr>
        <p:txBody>
          <a:bodyPr wrap="square" rtlCol="0">
            <a:spAutoFit/>
          </a:bodyPr>
          <a:lstStyle/>
          <a:p>
            <a:r>
              <a:rPr lang="en-US" sz="2400" dirty="0"/>
              <a:t>2-3 kb single continuous read!</a:t>
            </a:r>
          </a:p>
          <a:p>
            <a:r>
              <a:rPr lang="en-US" sz="2400" dirty="0"/>
              <a:t>High (&gt;10%) error rate!</a:t>
            </a:r>
          </a:p>
          <a:p>
            <a:endParaRPr lang="en-US" sz="2400" dirty="0"/>
          </a:p>
        </p:txBody>
      </p:sp>
      <p:sp>
        <p:nvSpPr>
          <p:cNvPr id="5" name="TextBox 4"/>
          <p:cNvSpPr txBox="1"/>
          <p:nvPr/>
        </p:nvSpPr>
        <p:spPr>
          <a:xfrm>
            <a:off x="9448800" y="1828800"/>
            <a:ext cx="761860" cy="369332"/>
          </a:xfrm>
          <a:prstGeom prst="rect">
            <a:avLst/>
          </a:prstGeom>
          <a:noFill/>
        </p:spPr>
        <p:txBody>
          <a:bodyPr wrap="none" rtlCol="0">
            <a:spAutoFit/>
          </a:bodyPr>
          <a:lstStyle/>
          <a:p>
            <a:r>
              <a:rPr lang="en-US" dirty="0">
                <a:hlinkClick r:id="rId3"/>
              </a:rPr>
              <a:t>movie</a:t>
            </a:r>
            <a:endParaRPr lang="en-US" dirty="0"/>
          </a:p>
        </p:txBody>
      </p:sp>
    </p:spTree>
    <p:extLst>
      <p:ext uri="{BB962C8B-B14F-4D97-AF65-F5344CB8AC3E}">
        <p14:creationId xmlns:p14="http://schemas.microsoft.com/office/powerpoint/2010/main" val="616101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Illumina platform</a:t>
            </a:r>
          </a:p>
        </p:txBody>
      </p:sp>
      <p:pic>
        <p:nvPicPr>
          <p:cNvPr id="4" name="Picture 29"/>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t="13184" b="13184"/>
          <a:stretch>
            <a:fillRect/>
          </a:stretch>
        </p:blipFill>
        <p:spPr bwMode="auto">
          <a:xfrm>
            <a:off x="2063552" y="1524001"/>
            <a:ext cx="8229600" cy="4525963"/>
          </a:xfrm>
          <a:prstGeom prst="rect">
            <a:avLst/>
          </a:prstGeom>
          <a:noFill/>
          <a:ln w="28575">
            <a:solidFill>
              <a:schemeClr val="bg1"/>
            </a:solidFill>
            <a:miter lim="800000"/>
            <a:headEnd/>
            <a:tailEnd/>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Lst>
        </p:spPr>
      </p:pic>
      <p:sp>
        <p:nvSpPr>
          <p:cNvPr id="3" name="TextBox 2"/>
          <p:cNvSpPr txBox="1"/>
          <p:nvPr/>
        </p:nvSpPr>
        <p:spPr>
          <a:xfrm>
            <a:off x="9524508" y="6536378"/>
            <a:ext cx="1107996" cy="276999"/>
          </a:xfrm>
          <a:prstGeom prst="rect">
            <a:avLst/>
          </a:prstGeom>
          <a:noFill/>
        </p:spPr>
        <p:txBody>
          <a:bodyPr wrap="none" rtlCol="0">
            <a:spAutoFit/>
          </a:bodyPr>
          <a:lstStyle/>
          <a:p>
            <a:r>
              <a:rPr lang="en-US" sz="1200" dirty="0" err="1"/>
              <a:t>umcg</a:t>
            </a:r>
            <a:r>
              <a:rPr lang="en-US" sz="1200" dirty="0"/>
              <a:t>/genetics</a:t>
            </a:r>
          </a:p>
        </p:txBody>
      </p:sp>
      <p:pic>
        <p:nvPicPr>
          <p:cNvPr id="5" name="Audio 4">
            <a:hlinkClick r:id="" action="ppaction://media"/>
            <a:extLst>
              <a:ext uri="{FF2B5EF4-FFF2-40B4-BE49-F238E27FC236}">
                <a16:creationId xmlns:a16="http://schemas.microsoft.com/office/drawing/2014/main" id="{AD9303D4-81FC-E147-B65A-C5AAC7C0FE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39300" y="5829300"/>
            <a:ext cx="812800" cy="812800"/>
          </a:xfrm>
          <a:prstGeom prst="rect">
            <a:avLst/>
          </a:prstGeom>
        </p:spPr>
      </p:pic>
    </p:spTree>
    <p:extLst>
      <p:ext uri="{BB962C8B-B14F-4D97-AF65-F5344CB8AC3E}">
        <p14:creationId xmlns:p14="http://schemas.microsoft.com/office/powerpoint/2010/main" val="1301465374"/>
      </p:ext>
    </p:extLst>
  </p:cSld>
  <p:clrMapOvr>
    <a:masterClrMapping/>
  </p:clrMapOvr>
  <mc:AlternateContent xmlns:mc="http://schemas.openxmlformats.org/markup-compatibility/2006" xmlns:p14="http://schemas.microsoft.com/office/powerpoint/2010/main">
    <mc:Choice Requires="p14">
      <p:transition spd="slow" p14:dur="2000" advTm="16408"/>
    </mc:Choice>
    <mc:Fallback xmlns="">
      <p:transition spd="slow" advTm="16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Adapters up close</a:t>
            </a:r>
          </a:p>
        </p:txBody>
      </p:sp>
      <p:sp>
        <p:nvSpPr>
          <p:cNvPr id="5" name="Content Placeholder 4"/>
          <p:cNvSpPr>
            <a:spLocks noGrp="1"/>
          </p:cNvSpPr>
          <p:nvPr>
            <p:ph idx="1"/>
          </p:nvPr>
        </p:nvSpPr>
        <p:spPr>
          <a:xfrm>
            <a:off x="7464152" y="1600201"/>
            <a:ext cx="3024336" cy="4525963"/>
          </a:xfrm>
        </p:spPr>
        <p:txBody>
          <a:bodyPr>
            <a:normAutofit/>
          </a:bodyPr>
          <a:lstStyle/>
          <a:p>
            <a:pPr marL="0" indent="0">
              <a:buNone/>
            </a:pPr>
            <a:r>
              <a:rPr lang="en-US" sz="2000" dirty="0"/>
              <a:t>Elements that can be included in NGS adapters on the Illumina platform. </a:t>
            </a:r>
          </a:p>
          <a:p>
            <a:pPr marL="0" indent="0">
              <a:buNone/>
            </a:pPr>
            <a:r>
              <a:rPr lang="en-US" sz="2000" dirty="0"/>
              <a:t>SP1=primary sequencing primer; SP2=paired-end primer; IP=sequencing primer for the index read.</a:t>
            </a:r>
          </a:p>
          <a:p>
            <a:pPr marL="0" indent="0">
              <a:buNone/>
            </a:pPr>
            <a:r>
              <a:rPr lang="en-US" sz="2000" dirty="0"/>
              <a:t>(A) Minimal adapter components. (B) Barcode configuration supporting a paired-end read. (C) Index configuration supporting a paired-end read.</a:t>
            </a:r>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371601"/>
            <a:ext cx="5361236" cy="4649688"/>
          </a:xfrm>
          <a:prstGeom prst="rect">
            <a:avLst/>
          </a:prstGeom>
          <a:noFill/>
          <a:ln>
            <a:noFill/>
          </a:ln>
        </p:spPr>
      </p:pic>
      <p:sp>
        <p:nvSpPr>
          <p:cNvPr id="6" name="TextBox 5"/>
          <p:cNvSpPr txBox="1"/>
          <p:nvPr/>
        </p:nvSpPr>
        <p:spPr>
          <a:xfrm>
            <a:off x="8110720" y="6408247"/>
            <a:ext cx="2430974" cy="338554"/>
          </a:xfrm>
          <a:prstGeom prst="rect">
            <a:avLst/>
          </a:prstGeom>
          <a:noFill/>
        </p:spPr>
        <p:txBody>
          <a:bodyPr wrap="none" rtlCol="0">
            <a:spAutoFit/>
          </a:bodyPr>
          <a:lstStyle/>
          <a:p>
            <a:r>
              <a:rPr lang="en-US" sz="1600" dirty="0"/>
              <a:t>http://</a:t>
            </a:r>
            <a:r>
              <a:rPr lang="en-US" sz="1600" dirty="0" err="1"/>
              <a:t>rnaseq.uoregon.edu</a:t>
            </a:r>
            <a:endParaRPr lang="en-US" sz="1600" dirty="0"/>
          </a:p>
        </p:txBody>
      </p:sp>
      <p:sp>
        <p:nvSpPr>
          <p:cNvPr id="8" name="TextBox 7"/>
          <p:cNvSpPr txBox="1"/>
          <p:nvPr/>
        </p:nvSpPr>
        <p:spPr>
          <a:xfrm>
            <a:off x="2590801" y="6223581"/>
            <a:ext cx="4578597" cy="369332"/>
          </a:xfrm>
          <a:prstGeom prst="rect">
            <a:avLst/>
          </a:prstGeom>
          <a:noFill/>
        </p:spPr>
        <p:txBody>
          <a:bodyPr wrap="none" rtlCol="0">
            <a:spAutoFit/>
          </a:bodyPr>
          <a:lstStyle/>
          <a:p>
            <a:r>
              <a:rPr lang="en-US" dirty="0"/>
              <a:t>Index’s can be used for upfront de-multiplexing</a:t>
            </a:r>
          </a:p>
        </p:txBody>
      </p:sp>
      <p:pic>
        <p:nvPicPr>
          <p:cNvPr id="3" name="Audio 2">
            <a:hlinkClick r:id="" action="ppaction://media"/>
            <a:extLst>
              <a:ext uri="{FF2B5EF4-FFF2-40B4-BE49-F238E27FC236}">
                <a16:creationId xmlns:a16="http://schemas.microsoft.com/office/drawing/2014/main" id="{35BD5C45-270B-8041-ABC5-D2AAB01C6D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39300" y="5829300"/>
            <a:ext cx="812800" cy="812800"/>
          </a:xfrm>
          <a:prstGeom prst="rect">
            <a:avLst/>
          </a:prstGeom>
        </p:spPr>
      </p:pic>
    </p:spTree>
    <p:extLst>
      <p:ext uri="{BB962C8B-B14F-4D97-AF65-F5344CB8AC3E}">
        <p14:creationId xmlns:p14="http://schemas.microsoft.com/office/powerpoint/2010/main" val="450571309"/>
      </p:ext>
    </p:extLst>
  </p:cSld>
  <p:clrMapOvr>
    <a:masterClrMapping/>
  </p:clrMapOvr>
  <mc:AlternateContent xmlns:mc="http://schemas.openxmlformats.org/markup-compatibility/2006" xmlns:p14="http://schemas.microsoft.com/office/powerpoint/2010/main">
    <mc:Choice Requires="p14">
      <p:transition spd="slow" p14:dur="2000" advTm="67001"/>
    </mc:Choice>
    <mc:Fallback xmlns="">
      <p:transition spd="slow" advTm="67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image to sequence (2)</a:t>
            </a:r>
          </a:p>
        </p:txBody>
      </p:sp>
      <p:pic>
        <p:nvPicPr>
          <p:cNvPr id="7" name="Picture 6"/>
          <p:cNvPicPr>
            <a:picLocks noChangeAspect="1"/>
          </p:cNvPicPr>
          <p:nvPr/>
        </p:nvPicPr>
        <p:blipFill>
          <a:blip r:embed="rId4"/>
          <a:stretch>
            <a:fillRect/>
          </a:stretch>
        </p:blipFill>
        <p:spPr>
          <a:xfrm>
            <a:off x="3359696" y="1342958"/>
            <a:ext cx="7308304" cy="5502392"/>
          </a:xfrm>
          <a:prstGeom prst="rect">
            <a:avLst/>
          </a:prstGeom>
        </p:spPr>
      </p:pic>
      <p:cxnSp>
        <p:nvCxnSpPr>
          <p:cNvPr id="9" name="Straight Arrow Connector 8"/>
          <p:cNvCxnSpPr/>
          <p:nvPr/>
        </p:nvCxnSpPr>
        <p:spPr>
          <a:xfrm>
            <a:off x="3071664" y="4005064"/>
            <a:ext cx="720080" cy="0"/>
          </a:xfrm>
          <a:prstGeom prst="straightConnector1">
            <a:avLst/>
          </a:prstGeom>
          <a:ln w="635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19536" y="2132856"/>
            <a:ext cx="2376264" cy="267765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2400" dirty="0"/>
              <a:t>Practice:</a:t>
            </a:r>
          </a:p>
          <a:p>
            <a:pPr marL="342900" indent="-342900">
              <a:buFont typeface="Arial"/>
              <a:buChar char="•"/>
            </a:pPr>
            <a:r>
              <a:rPr lang="en-US" sz="2400" dirty="0"/>
              <a:t>Dust specks</a:t>
            </a:r>
          </a:p>
          <a:p>
            <a:pPr marL="342900" indent="-342900">
              <a:buFont typeface="Arial"/>
              <a:buChar char="•"/>
            </a:pPr>
            <a:r>
              <a:rPr lang="en-US" sz="2400" dirty="0"/>
              <a:t>Proximity</a:t>
            </a:r>
          </a:p>
          <a:p>
            <a:pPr marL="342900" indent="-342900">
              <a:buFont typeface="Arial"/>
              <a:buChar char="•"/>
            </a:pPr>
            <a:r>
              <a:rPr lang="en-US" sz="2400" dirty="0"/>
              <a:t>Low signal</a:t>
            </a:r>
          </a:p>
          <a:p>
            <a:pPr marL="342900" indent="-342900">
              <a:buFont typeface="Arial"/>
              <a:buChar char="•"/>
            </a:pPr>
            <a:r>
              <a:rPr lang="en-US" sz="2400" dirty="0"/>
              <a:t>Noise</a:t>
            </a:r>
          </a:p>
          <a:p>
            <a:pPr marL="342900" indent="-342900">
              <a:buFont typeface="Arial"/>
              <a:buChar char="•"/>
            </a:pPr>
            <a:r>
              <a:rPr lang="en-US" sz="2400" dirty="0"/>
              <a:t>Degradation during cycles</a:t>
            </a:r>
          </a:p>
        </p:txBody>
      </p:sp>
      <p:pic>
        <p:nvPicPr>
          <p:cNvPr id="3" name="Audio 2">
            <a:hlinkClick r:id="" action="ppaction://media"/>
            <a:extLst>
              <a:ext uri="{FF2B5EF4-FFF2-40B4-BE49-F238E27FC236}">
                <a16:creationId xmlns:a16="http://schemas.microsoft.com/office/drawing/2014/main" id="{49F6B6F1-44C4-784D-B262-1EDCA6D91D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39300" y="5829300"/>
            <a:ext cx="812800" cy="812800"/>
          </a:xfrm>
          <a:prstGeom prst="rect">
            <a:avLst/>
          </a:prstGeom>
        </p:spPr>
      </p:pic>
    </p:spTree>
    <p:extLst>
      <p:ext uri="{BB962C8B-B14F-4D97-AF65-F5344CB8AC3E}">
        <p14:creationId xmlns:p14="http://schemas.microsoft.com/office/powerpoint/2010/main" val="322270740"/>
      </p:ext>
    </p:extLst>
  </p:cSld>
  <p:clrMapOvr>
    <a:masterClrMapping/>
  </p:clrMapOvr>
  <mc:AlternateContent xmlns:mc="http://schemas.openxmlformats.org/markup-compatibility/2006" xmlns:p14="http://schemas.microsoft.com/office/powerpoint/2010/main">
    <mc:Choice Requires="p14">
      <p:transition spd="slow" p14:dur="2000" advTm="84181"/>
    </mc:Choice>
    <mc:Fallback xmlns="">
      <p:transition spd="slow" advTm="84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F2254-BFCF-9A43-9CFC-D58E703DCBA6}"/>
              </a:ext>
            </a:extLst>
          </p:cNvPr>
          <p:cNvSpPr/>
          <p:nvPr/>
        </p:nvSpPr>
        <p:spPr>
          <a:xfrm>
            <a:off x="1524000" y="1279922"/>
            <a:ext cx="9144000" cy="696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57AD918-98B1-7944-AE19-57D758C64E03}"/>
              </a:ext>
            </a:extLst>
          </p:cNvPr>
          <p:cNvSpPr>
            <a:spLocks noGrp="1"/>
          </p:cNvSpPr>
          <p:nvPr>
            <p:ph type="title"/>
          </p:nvPr>
        </p:nvSpPr>
        <p:spPr>
          <a:xfrm>
            <a:off x="2152650" y="1131094"/>
            <a:ext cx="7886700" cy="994172"/>
          </a:xfrm>
        </p:spPr>
        <p:txBody>
          <a:bodyPr>
            <a:normAutofit/>
          </a:bodyPr>
          <a:lstStyle/>
          <a:p>
            <a:pPr algn="ctr"/>
            <a:r>
              <a:rPr lang="en-US" dirty="0">
                <a:solidFill>
                  <a:schemeClr val="bg1"/>
                </a:solidFill>
              </a:rPr>
              <a:t>Presentation content</a:t>
            </a:r>
          </a:p>
        </p:txBody>
      </p:sp>
      <p:graphicFrame>
        <p:nvGraphicFramePr>
          <p:cNvPr id="5" name="Content Placeholder 2">
            <a:extLst>
              <a:ext uri="{FF2B5EF4-FFF2-40B4-BE49-F238E27FC236}">
                <a16:creationId xmlns:a16="http://schemas.microsoft.com/office/drawing/2014/main" id="{1BA2B777-4639-413B-B404-7E6131F77AFA}"/>
              </a:ext>
            </a:extLst>
          </p:cNvPr>
          <p:cNvGraphicFramePr>
            <a:graphicFrameLocks noGrp="1"/>
          </p:cNvGraphicFramePr>
          <p:nvPr>
            <p:ph idx="1"/>
          </p:nvPr>
        </p:nvGraphicFramePr>
        <p:xfrm>
          <a:off x="2152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2285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971800" y="990601"/>
            <a:ext cx="7010400" cy="56323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dirty="0">
                <a:solidFill>
                  <a:srgbClr val="2F2B20"/>
                </a:solidFill>
                <a:latin typeface="Gill Sans MT"/>
                <a:cs typeface="Gill Sans MT"/>
              </a:rPr>
              <a:t>We currently obtain whole genome sequences at 30x to 50x depth of coverage. For a typical individual:</a:t>
            </a:r>
          </a:p>
          <a:p>
            <a:endParaRPr lang="en-US" altLang="en-US" dirty="0">
              <a:solidFill>
                <a:srgbClr val="2F2B20"/>
              </a:solidFill>
              <a:latin typeface="Gill Sans MT"/>
              <a:cs typeface="Gill Sans MT"/>
            </a:endParaRPr>
          </a:p>
          <a:p>
            <a:pPr marL="342900" indent="-342900">
              <a:buFont typeface="Wingdings" panose="05000000000000000000" pitchFamily="2" charset="2"/>
              <a:buChar char="§"/>
            </a:pPr>
            <a:r>
              <a:rPr lang="en-US" altLang="en-US" dirty="0">
                <a:solidFill>
                  <a:srgbClr val="2F2B20"/>
                </a:solidFill>
                <a:latin typeface="Gill Sans MT"/>
                <a:cs typeface="Gill Sans MT"/>
              </a:rPr>
              <a:t>2.8 billion base pairs are sequenced</a:t>
            </a:r>
          </a:p>
          <a:p>
            <a:pPr marL="342900" indent="-342900">
              <a:buFont typeface="Wingdings" panose="05000000000000000000" pitchFamily="2" charset="2"/>
              <a:buChar char="§"/>
            </a:pPr>
            <a:r>
              <a:rPr lang="en-US" altLang="en-US" dirty="0">
                <a:solidFill>
                  <a:srgbClr val="2F2B20"/>
                </a:solidFill>
                <a:latin typeface="Gill Sans MT"/>
                <a:cs typeface="Gill Sans MT"/>
              </a:rPr>
              <a:t>~3-4 million single nucleotide variants</a:t>
            </a:r>
          </a:p>
          <a:p>
            <a:pPr marL="342900" indent="-342900">
              <a:buFont typeface="Wingdings" panose="05000000000000000000" pitchFamily="2" charset="2"/>
              <a:buChar char="§"/>
            </a:pPr>
            <a:r>
              <a:rPr lang="en-US" altLang="en-US" dirty="0">
                <a:solidFill>
                  <a:srgbClr val="2F2B20"/>
                </a:solidFill>
                <a:latin typeface="Gill Sans MT"/>
                <a:cs typeface="Gill Sans MT"/>
              </a:rPr>
              <a:t>~600,000 insertions/deletions (SNPs)</a:t>
            </a:r>
          </a:p>
          <a:p>
            <a:pPr marL="342900" indent="-342900">
              <a:buFont typeface="Wingdings" panose="05000000000000000000" pitchFamily="2" charset="2"/>
              <a:buChar char="§"/>
            </a:pPr>
            <a:r>
              <a:rPr lang="en-US" altLang="en-US" dirty="0">
                <a:solidFill>
                  <a:srgbClr val="2F2B20"/>
                </a:solidFill>
                <a:latin typeface="Gill Sans MT"/>
                <a:cs typeface="Gill Sans MT"/>
              </a:rPr>
              <a:t>Cost (research basis) is &lt;$2000</a:t>
            </a:r>
          </a:p>
          <a:p>
            <a:pPr marL="342900" indent="-342900">
              <a:buFont typeface="Wingdings" panose="05000000000000000000" pitchFamily="2" charset="2"/>
              <a:buChar char="§"/>
            </a:pPr>
            <a:r>
              <a:rPr lang="en-US" altLang="en-US" dirty="0">
                <a:solidFill>
                  <a:srgbClr val="2F2B20"/>
                </a:solidFill>
                <a:latin typeface="Gill Sans MT"/>
                <a:cs typeface="Gill Sans MT"/>
              </a:rPr>
              <a:t>We try to sequence mother/father/child trios</a:t>
            </a:r>
          </a:p>
          <a:p>
            <a:endParaRPr lang="en-US" altLang="en-US" dirty="0">
              <a:solidFill>
                <a:srgbClr val="2F2B20"/>
              </a:solidFill>
              <a:latin typeface="Gill Sans MT"/>
              <a:cs typeface="Gill Sans MT"/>
            </a:endParaRPr>
          </a:p>
          <a:p>
            <a:r>
              <a:rPr lang="en-US" altLang="en-US" dirty="0">
                <a:solidFill>
                  <a:srgbClr val="2F2B20"/>
                </a:solidFill>
                <a:latin typeface="Gill Sans MT"/>
                <a:cs typeface="Gill Sans MT"/>
              </a:rPr>
              <a:t>We also can enrich the collection of exons (“whole </a:t>
            </a:r>
            <a:r>
              <a:rPr lang="en-US" altLang="en-US" dirty="0" err="1">
                <a:solidFill>
                  <a:srgbClr val="2F2B20"/>
                </a:solidFill>
                <a:latin typeface="Gill Sans MT"/>
                <a:cs typeface="Gill Sans MT"/>
              </a:rPr>
              <a:t>exome</a:t>
            </a:r>
            <a:r>
              <a:rPr lang="en-US" altLang="en-US" dirty="0">
                <a:solidFill>
                  <a:srgbClr val="2F2B20"/>
                </a:solidFill>
                <a:latin typeface="Gill Sans MT"/>
                <a:cs typeface="Gill Sans MT"/>
              </a:rPr>
              <a:t> sequencing”). For a typical individual:</a:t>
            </a:r>
          </a:p>
          <a:p>
            <a:endParaRPr lang="en-US" altLang="en-US" dirty="0">
              <a:solidFill>
                <a:srgbClr val="2F2B20"/>
              </a:solidFill>
              <a:latin typeface="Gill Sans MT"/>
              <a:cs typeface="Gill Sans MT"/>
            </a:endParaRPr>
          </a:p>
          <a:p>
            <a:pPr marL="342900" indent="-342900">
              <a:buFont typeface="Wingdings" panose="05000000000000000000" pitchFamily="2" charset="2"/>
              <a:buChar char="§"/>
            </a:pPr>
            <a:r>
              <a:rPr lang="en-US" altLang="en-US" dirty="0">
                <a:solidFill>
                  <a:srgbClr val="2F2B20"/>
                </a:solidFill>
                <a:latin typeface="Gill Sans MT"/>
                <a:cs typeface="Gill Sans MT"/>
              </a:rPr>
              <a:t>60 million base pairs are sequenced</a:t>
            </a:r>
          </a:p>
          <a:p>
            <a:pPr marL="342900" indent="-342900">
              <a:buFont typeface="Wingdings" panose="05000000000000000000" pitchFamily="2" charset="2"/>
              <a:buChar char="§"/>
            </a:pPr>
            <a:r>
              <a:rPr lang="en-US" altLang="en-US" dirty="0">
                <a:solidFill>
                  <a:srgbClr val="2F2B20"/>
                </a:solidFill>
                <a:latin typeface="Gill Sans MT"/>
                <a:cs typeface="Gill Sans MT"/>
              </a:rPr>
              <a:t>There are ~80,000 variants</a:t>
            </a:r>
          </a:p>
          <a:p>
            <a:pPr marL="342900" indent="-342900">
              <a:buFont typeface="Wingdings" panose="05000000000000000000" pitchFamily="2" charset="2"/>
              <a:buChar char="§"/>
            </a:pPr>
            <a:r>
              <a:rPr lang="en-US" altLang="en-US" dirty="0">
                <a:solidFill>
                  <a:srgbClr val="2F2B20"/>
                </a:solidFill>
                <a:latin typeface="Gill Sans MT"/>
                <a:cs typeface="Gill Sans MT"/>
              </a:rPr>
              <a:t>There are ~11,000 </a:t>
            </a:r>
            <a:r>
              <a:rPr lang="en-US" altLang="en-US" dirty="0" err="1">
                <a:solidFill>
                  <a:srgbClr val="2F2B20"/>
                </a:solidFill>
                <a:latin typeface="Gill Sans MT"/>
                <a:cs typeface="Gill Sans MT"/>
              </a:rPr>
              <a:t>nonsynonymous</a:t>
            </a:r>
            <a:r>
              <a:rPr lang="en-US" altLang="en-US" dirty="0">
                <a:solidFill>
                  <a:srgbClr val="2F2B20"/>
                </a:solidFill>
                <a:latin typeface="Gill Sans MT"/>
                <a:cs typeface="Gill Sans MT"/>
              </a:rPr>
              <a:t> SNPs</a:t>
            </a:r>
          </a:p>
        </p:txBody>
      </p:sp>
      <p:sp>
        <p:nvSpPr>
          <p:cNvPr id="13315" name="Text Box 3"/>
          <p:cNvSpPr txBox="1">
            <a:spLocks noChangeArrowheads="1"/>
          </p:cNvSpPr>
          <p:nvPr/>
        </p:nvSpPr>
        <p:spPr bwMode="auto">
          <a:xfrm>
            <a:off x="4092388" y="101026"/>
            <a:ext cx="4746812"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200" dirty="0">
                <a:solidFill>
                  <a:srgbClr val="2F2B20"/>
                </a:solidFill>
                <a:latin typeface="Gill Sans MT"/>
                <a:cs typeface="Gill Sans MT"/>
              </a:rPr>
              <a:t>Human genome sequencing</a:t>
            </a:r>
          </a:p>
        </p:txBody>
      </p:sp>
      <p:sp>
        <p:nvSpPr>
          <p:cNvPr id="13316" name="Line 4"/>
          <p:cNvSpPr>
            <a:spLocks noChangeShapeType="1"/>
          </p:cNvSpPr>
          <p:nvPr/>
        </p:nvSpPr>
        <p:spPr bwMode="auto">
          <a:xfrm>
            <a:off x="2590800" y="838200"/>
            <a:ext cx="7696200"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2F2B20"/>
              </a:solidFill>
            </a:endParaRPr>
          </a:p>
        </p:txBody>
      </p:sp>
    </p:spTree>
    <p:extLst>
      <p:ext uri="{BB962C8B-B14F-4D97-AF65-F5344CB8AC3E}">
        <p14:creationId xmlns:p14="http://schemas.microsoft.com/office/powerpoint/2010/main" val="1609483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295401"/>
            <a:ext cx="7537450" cy="4500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95600" y="76201"/>
            <a:ext cx="7086600" cy="954107"/>
          </a:xfrm>
          <a:prstGeom prst="rect">
            <a:avLst/>
          </a:prstGeom>
          <a:noFill/>
        </p:spPr>
        <p:txBody>
          <a:bodyPr wrap="square" rtlCol="0">
            <a:spAutoFit/>
          </a:bodyPr>
          <a:lstStyle/>
          <a:p>
            <a:pPr algn="ctr"/>
            <a:r>
              <a:rPr lang="en-US" sz="2800" dirty="0"/>
              <a:t>Whole genome sequencing (WGS) costs </a:t>
            </a:r>
          </a:p>
          <a:p>
            <a:pPr algn="ctr"/>
            <a:r>
              <a:rPr lang="en-US" sz="2800" dirty="0"/>
              <a:t>have declined dramatically</a:t>
            </a:r>
          </a:p>
        </p:txBody>
      </p:sp>
      <p:sp>
        <p:nvSpPr>
          <p:cNvPr id="5" name="TextBox 4"/>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Fig.9-3</a:t>
            </a:r>
          </a:p>
          <a:p>
            <a:r>
              <a:rPr lang="en-US" dirty="0">
                <a:solidFill>
                  <a:schemeClr val="bg1">
                    <a:lumMod val="50000"/>
                  </a:schemeClr>
                </a:solidFill>
              </a:rPr>
              <a:t>Page 383</a:t>
            </a:r>
          </a:p>
        </p:txBody>
      </p:sp>
    </p:spTree>
    <p:extLst>
      <p:ext uri="{BB962C8B-B14F-4D97-AF65-F5344CB8AC3E}">
        <p14:creationId xmlns:p14="http://schemas.microsoft.com/office/powerpoint/2010/main" val="779133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981200" y="152401"/>
            <a:ext cx="8382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algn="ctr" eaLnBrk="1" hangingPunct="1"/>
            <a:r>
              <a:rPr lang="en-US" sz="2800" b="0" dirty="0" err="1">
                <a:solidFill>
                  <a:srgbClr val="000000"/>
                </a:solidFill>
                <a:latin typeface="Gill Sans MT"/>
                <a:cs typeface="Gill Sans MT"/>
              </a:rPr>
              <a:t>Illumina</a:t>
            </a:r>
            <a:r>
              <a:rPr lang="en-US" sz="2800" b="0" dirty="0">
                <a:solidFill>
                  <a:srgbClr val="000000"/>
                </a:solidFill>
                <a:latin typeface="Gill Sans MT"/>
                <a:cs typeface="Gill Sans MT"/>
              </a:rPr>
              <a:t> sequencing technology in 12 steps</a:t>
            </a:r>
          </a:p>
        </p:txBody>
      </p:sp>
      <p:pic>
        <p:nvPicPr>
          <p:cNvPr id="53251" name="Picture 3" descr="solexa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143000"/>
            <a:ext cx="5638800"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2" name="Rectangle 5"/>
          <p:cNvSpPr>
            <a:spLocks noChangeArrowheads="1"/>
          </p:cNvSpPr>
          <p:nvPr/>
        </p:nvSpPr>
        <p:spPr bwMode="auto">
          <a:xfrm>
            <a:off x="2895600" y="6381750"/>
            <a:ext cx="7391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1" hangingPunct="1"/>
            <a:r>
              <a:rPr lang="en-US" sz="2000" dirty="0">
                <a:solidFill>
                  <a:srgbClr val="000000"/>
                </a:solidFill>
                <a:latin typeface="Gill Sans MT"/>
                <a:cs typeface="Gill Sans MT"/>
                <a:sym typeface="Wingdings" pitchFamily="2" charset="2"/>
              </a:rPr>
              <a:t>Source: </a:t>
            </a:r>
            <a:r>
              <a:rPr lang="en-US" sz="2000" dirty="0">
                <a:solidFill>
                  <a:srgbClr val="000000"/>
                </a:solidFill>
                <a:latin typeface="Gill Sans MT"/>
                <a:cs typeface="Gill Sans MT"/>
              </a:rPr>
              <a:t>http://</a:t>
            </a:r>
            <a:r>
              <a:rPr lang="en-US" sz="2000" dirty="0" err="1">
                <a:solidFill>
                  <a:srgbClr val="000000"/>
                </a:solidFill>
                <a:latin typeface="Gill Sans MT"/>
                <a:cs typeface="Gill Sans MT"/>
              </a:rPr>
              <a:t>www.illumina.com</a:t>
            </a:r>
            <a:r>
              <a:rPr lang="en-US" sz="2000" dirty="0">
                <a:solidFill>
                  <a:srgbClr val="000000"/>
                </a:solidFill>
                <a:latin typeface="Gill Sans MT"/>
                <a:cs typeface="Gill Sans MT"/>
              </a:rPr>
              <a:t>/downloads/</a:t>
            </a:r>
            <a:r>
              <a:rPr lang="en-US" sz="2000" dirty="0" err="1">
                <a:solidFill>
                  <a:srgbClr val="000000"/>
                </a:solidFill>
                <a:latin typeface="Gill Sans MT"/>
                <a:cs typeface="Gill Sans MT"/>
              </a:rPr>
              <a:t>SS_DNAsequencing.pdf</a:t>
            </a:r>
            <a:endParaRPr lang="en-US" sz="2000" dirty="0">
              <a:solidFill>
                <a:srgbClr val="000000"/>
              </a:solidFill>
              <a:latin typeface="Gill Sans MT"/>
              <a:cs typeface="Gill Sans MT"/>
            </a:endParaRPr>
          </a:p>
        </p:txBody>
      </p:sp>
      <p:sp>
        <p:nvSpPr>
          <p:cNvPr id="53253" name="Line 3"/>
          <p:cNvSpPr>
            <a:spLocks noChangeShapeType="1"/>
          </p:cNvSpPr>
          <p:nvPr/>
        </p:nvSpPr>
        <p:spPr bwMode="auto">
          <a:xfrm>
            <a:off x="3048000" y="762000"/>
            <a:ext cx="6934200"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b="1">
              <a:solidFill>
                <a:srgbClr val="000000"/>
              </a:solidFill>
              <a:latin typeface="Gill Sans MT"/>
              <a:cs typeface="Gill Sans MT"/>
            </a:endParaRPr>
          </a:p>
        </p:txBody>
      </p:sp>
    </p:spTree>
    <p:extLst>
      <p:ext uri="{BB962C8B-B14F-4D97-AF65-F5344CB8AC3E}">
        <p14:creationId xmlns:p14="http://schemas.microsoft.com/office/powerpoint/2010/main" val="387357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964" y="76200"/>
            <a:ext cx="7947637" cy="523220"/>
          </a:xfrm>
          <a:prstGeom prst="rect">
            <a:avLst/>
          </a:prstGeom>
          <a:noFill/>
        </p:spPr>
        <p:txBody>
          <a:bodyPr wrap="square" rtlCol="0">
            <a:spAutoFit/>
          </a:bodyPr>
          <a:lstStyle/>
          <a:p>
            <a:pPr algn="ctr"/>
            <a:r>
              <a:rPr lang="en-US" sz="2800" dirty="0"/>
              <a:t>Central dogma of molecular biology &amp; genomics</a:t>
            </a:r>
          </a:p>
        </p:txBody>
      </p:sp>
      <p:sp>
        <p:nvSpPr>
          <p:cNvPr id="5" name="TextBox 4"/>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1-1</a:t>
            </a:r>
          </a:p>
          <a:p>
            <a:r>
              <a:rPr lang="en-US" dirty="0">
                <a:solidFill>
                  <a:schemeClr val="bg1">
                    <a:lumMod val="50000"/>
                  </a:schemeClr>
                </a:solidFill>
              </a:rPr>
              <a:t>Page 4</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634" t="26901" r="36081" b="29322"/>
          <a:stretch/>
        </p:blipFill>
        <p:spPr bwMode="auto">
          <a:xfrm>
            <a:off x="3048000" y="1168696"/>
            <a:ext cx="6934200" cy="50797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3718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8"/>
          <p:cNvSpPr txBox="1">
            <a:spLocks noChangeArrowheads="1"/>
          </p:cNvSpPr>
          <p:nvPr/>
        </p:nvSpPr>
        <p:spPr bwMode="auto">
          <a:xfrm>
            <a:off x="2362200" y="5765800"/>
            <a:ext cx="4572000" cy="101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a:solidFill>
                  <a:srgbClr val="000000"/>
                </a:solidFill>
                <a:latin typeface="+mn-lt"/>
              </a:rPr>
              <a:t>The sequencing cycles are repeated to determine the sequence of bases in a fragment, one base at a time.</a:t>
            </a:r>
          </a:p>
        </p:txBody>
      </p:sp>
      <p:sp>
        <p:nvSpPr>
          <p:cNvPr id="64515" name="TextBox 6"/>
          <p:cNvSpPr txBox="1">
            <a:spLocks noChangeArrowheads="1"/>
          </p:cNvSpPr>
          <p:nvPr/>
        </p:nvSpPr>
        <p:spPr bwMode="auto">
          <a:xfrm>
            <a:off x="7467600" y="1392238"/>
            <a:ext cx="3048000" cy="4094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8" charset="0"/>
              </a:defRPr>
            </a:lvl1pPr>
            <a:lvl2pPr marL="742950" indent="-285750" eaLnBrk="0" hangingPunct="0">
              <a:defRPr sz="2400" b="1">
                <a:solidFill>
                  <a:schemeClr val="tx1"/>
                </a:solidFill>
                <a:latin typeface="Times New Roman" pitchFamily="18" charset="0"/>
              </a:defRPr>
            </a:lvl2pPr>
            <a:lvl3pPr marL="1143000" indent="-228600" eaLnBrk="0" hangingPunct="0">
              <a:defRPr sz="2400" b="1">
                <a:solidFill>
                  <a:schemeClr val="tx1"/>
                </a:solidFill>
                <a:latin typeface="Times New Roman" pitchFamily="18" charset="0"/>
              </a:defRPr>
            </a:lvl3pPr>
            <a:lvl4pPr marL="1600200" indent="-228600" eaLnBrk="0" hangingPunct="0">
              <a:defRPr sz="2400" b="1">
                <a:solidFill>
                  <a:schemeClr val="tx1"/>
                </a:solidFill>
                <a:latin typeface="Times New Roman" pitchFamily="18" charset="0"/>
              </a:defRPr>
            </a:lvl4pPr>
            <a:lvl5pPr marL="2057400" indent="-228600" eaLnBrk="0" hangingPunct="0">
              <a:defRPr sz="2400" b="1">
                <a:solidFill>
                  <a:schemeClr val="tx1"/>
                </a:solidFill>
                <a:latin typeface="Times New Roman" pitchFamily="18" charset="0"/>
              </a:defRPr>
            </a:lvl5pPr>
            <a:lvl6pPr marL="2514600" indent="-228600" eaLnBrk="0" fontAlgn="base" hangingPunct="0">
              <a:spcBef>
                <a:spcPct val="0"/>
              </a:spcBef>
              <a:spcAft>
                <a:spcPct val="0"/>
              </a:spcAft>
              <a:defRPr sz="2400" b="1">
                <a:solidFill>
                  <a:schemeClr val="tx1"/>
                </a:solidFill>
                <a:latin typeface="Times New Roman" pitchFamily="18" charset="0"/>
              </a:defRPr>
            </a:lvl6pPr>
            <a:lvl7pPr marL="2971800" indent="-228600" eaLnBrk="0" fontAlgn="base" hangingPunct="0">
              <a:spcBef>
                <a:spcPct val="0"/>
              </a:spcBef>
              <a:spcAft>
                <a:spcPct val="0"/>
              </a:spcAft>
              <a:defRPr sz="2400" b="1">
                <a:solidFill>
                  <a:schemeClr val="tx1"/>
                </a:solidFill>
                <a:latin typeface="Times New Roman" pitchFamily="18" charset="0"/>
              </a:defRPr>
            </a:lvl7pPr>
            <a:lvl8pPr marL="3429000" indent="-228600" eaLnBrk="0" fontAlgn="base" hangingPunct="0">
              <a:spcBef>
                <a:spcPct val="0"/>
              </a:spcBef>
              <a:spcAft>
                <a:spcPct val="0"/>
              </a:spcAft>
              <a:defRPr sz="2400" b="1">
                <a:solidFill>
                  <a:schemeClr val="tx1"/>
                </a:solidFill>
                <a:latin typeface="Times New Roman" pitchFamily="18" charset="0"/>
              </a:defRPr>
            </a:lvl8pPr>
            <a:lvl9pPr marL="3886200" indent="-228600" eaLnBrk="0" fontAlgn="base" hangingPunct="0">
              <a:spcBef>
                <a:spcPct val="0"/>
              </a:spcBef>
              <a:spcAft>
                <a:spcPct val="0"/>
              </a:spcAft>
              <a:defRPr sz="2400" b="1">
                <a:solidFill>
                  <a:schemeClr val="tx1"/>
                </a:solidFill>
                <a:latin typeface="Times New Roman" pitchFamily="18" charset="0"/>
              </a:defRPr>
            </a:lvl9pPr>
          </a:lstStyle>
          <a:p>
            <a:pPr eaLnBrk="1" hangingPunct="1"/>
            <a:r>
              <a:rPr lang="en-US" sz="2000" b="0">
                <a:solidFill>
                  <a:srgbClr val="000000"/>
                </a:solidFill>
                <a:latin typeface="+mn-lt"/>
              </a:rPr>
              <a:t>7. Determine first base</a:t>
            </a:r>
            <a:endParaRPr lang="en-US" sz="2000" b="0">
              <a:solidFill>
                <a:srgbClr val="000000"/>
              </a:solidFill>
              <a:latin typeface="+mn-lt"/>
              <a:sym typeface="Wingdings" pitchFamily="2" charset="2"/>
            </a:endParaRPr>
          </a:p>
          <a:p>
            <a:pPr eaLnBrk="1" hangingPunct="1"/>
            <a:endParaRPr lang="en-US" sz="2000" b="0">
              <a:solidFill>
                <a:srgbClr val="000000"/>
              </a:solidFill>
              <a:latin typeface="+mn-lt"/>
              <a:sym typeface="Wingdings" pitchFamily="2" charset="2"/>
            </a:endParaRPr>
          </a:p>
          <a:p>
            <a:pPr eaLnBrk="1" hangingPunct="1"/>
            <a:r>
              <a:rPr lang="en-US" sz="2000" b="0">
                <a:solidFill>
                  <a:srgbClr val="000000"/>
                </a:solidFill>
                <a:latin typeface="+mn-lt"/>
                <a:sym typeface="Wingdings" pitchFamily="2" charset="2"/>
              </a:rPr>
              <a:t>8. Image first base</a:t>
            </a:r>
          </a:p>
          <a:p>
            <a:pPr eaLnBrk="1" hangingPunct="1"/>
            <a:endParaRPr lang="en-US" sz="2000" b="0">
              <a:solidFill>
                <a:srgbClr val="000000"/>
              </a:solidFill>
              <a:latin typeface="+mn-lt"/>
              <a:sym typeface="Wingdings" pitchFamily="2" charset="2"/>
            </a:endParaRPr>
          </a:p>
          <a:p>
            <a:pPr eaLnBrk="1" hangingPunct="1"/>
            <a:r>
              <a:rPr lang="en-US" sz="2000" b="0">
                <a:solidFill>
                  <a:srgbClr val="000000"/>
                </a:solidFill>
                <a:latin typeface="+mn-lt"/>
                <a:sym typeface="Wingdings" pitchFamily="2" charset="2"/>
              </a:rPr>
              <a:t>9. Determine second base</a:t>
            </a:r>
          </a:p>
          <a:p>
            <a:pPr eaLnBrk="1" hangingPunct="1"/>
            <a:endParaRPr lang="en-US" sz="2000" b="0">
              <a:solidFill>
                <a:srgbClr val="000000"/>
              </a:solidFill>
              <a:latin typeface="+mn-lt"/>
              <a:sym typeface="Wingdings" pitchFamily="2" charset="2"/>
            </a:endParaRPr>
          </a:p>
          <a:p>
            <a:pPr eaLnBrk="1" hangingPunct="1"/>
            <a:r>
              <a:rPr lang="en-US" sz="2000" b="0">
                <a:solidFill>
                  <a:srgbClr val="000000"/>
                </a:solidFill>
                <a:latin typeface="+mn-lt"/>
                <a:sym typeface="Wingdings" pitchFamily="2" charset="2"/>
              </a:rPr>
              <a:t>10. Image second chemistry cycle</a:t>
            </a:r>
          </a:p>
          <a:p>
            <a:pPr eaLnBrk="1" hangingPunct="1"/>
            <a:endParaRPr lang="en-US" sz="2000" b="0">
              <a:solidFill>
                <a:srgbClr val="000000"/>
              </a:solidFill>
              <a:latin typeface="+mn-lt"/>
              <a:sym typeface="Wingdings" pitchFamily="2" charset="2"/>
            </a:endParaRPr>
          </a:p>
          <a:p>
            <a:pPr eaLnBrk="1" hangingPunct="1"/>
            <a:r>
              <a:rPr lang="en-US" sz="2000" b="0">
                <a:solidFill>
                  <a:srgbClr val="000000"/>
                </a:solidFill>
                <a:latin typeface="+mn-lt"/>
                <a:sym typeface="Wingdings" pitchFamily="2" charset="2"/>
              </a:rPr>
              <a:t>11. Sequencing over multiple chemistry cycles</a:t>
            </a:r>
          </a:p>
          <a:p>
            <a:pPr eaLnBrk="1" hangingPunct="1"/>
            <a:endParaRPr lang="en-US" sz="2000" b="0">
              <a:solidFill>
                <a:srgbClr val="000000"/>
              </a:solidFill>
              <a:latin typeface="+mn-lt"/>
              <a:sym typeface="Wingdings" pitchFamily="2" charset="2"/>
            </a:endParaRPr>
          </a:p>
          <a:p>
            <a:pPr eaLnBrk="1" hangingPunct="1"/>
            <a:r>
              <a:rPr lang="en-US" sz="2000" b="0">
                <a:solidFill>
                  <a:srgbClr val="000000"/>
                </a:solidFill>
                <a:latin typeface="+mn-lt"/>
                <a:sym typeface="Wingdings" pitchFamily="2" charset="2"/>
              </a:rPr>
              <a:t>12. Align data</a:t>
            </a:r>
            <a:endParaRPr lang="en-US" sz="2000" b="0">
              <a:solidFill>
                <a:srgbClr val="000000"/>
              </a:solidFill>
              <a:latin typeface="+mn-lt"/>
            </a:endParaRPr>
          </a:p>
        </p:txBody>
      </p:sp>
      <p:sp>
        <p:nvSpPr>
          <p:cNvPr id="6" name="Rectangle 5"/>
          <p:cNvSpPr/>
          <p:nvPr/>
        </p:nvSpPr>
        <p:spPr>
          <a:xfrm>
            <a:off x="7467600" y="4162425"/>
            <a:ext cx="2971800" cy="700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pic>
        <p:nvPicPr>
          <p:cNvPr id="64517" name="Picture 2"/>
          <p:cNvPicPr>
            <a:picLocks noChangeAspect="1" noChangeArrowheads="1"/>
          </p:cNvPicPr>
          <p:nvPr/>
        </p:nvPicPr>
        <p:blipFill>
          <a:blip r:embed="rId3">
            <a:extLst>
              <a:ext uri="{28A0092B-C50C-407E-A947-70E740481C1C}">
                <a14:useLocalDpi xmlns:a14="http://schemas.microsoft.com/office/drawing/2010/main" val="0"/>
              </a:ext>
            </a:extLst>
          </a:blip>
          <a:srcRect l="41405" t="37915" r="39371" b="26445"/>
          <a:stretch>
            <a:fillRect/>
          </a:stretch>
        </p:blipFill>
        <p:spPr bwMode="auto">
          <a:xfrm>
            <a:off x="2895600" y="76201"/>
            <a:ext cx="3124200" cy="564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3039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3505200" y="304800"/>
            <a:ext cx="5867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800" dirty="0">
                <a:solidFill>
                  <a:srgbClr val="000000"/>
                </a:solidFill>
                <a:latin typeface="Gill Sans MT"/>
                <a:cs typeface="Gill Sans MT"/>
              </a:rPr>
              <a:t>NGS technologies: Roche 454</a:t>
            </a:r>
          </a:p>
        </p:txBody>
      </p:sp>
      <p:sp>
        <p:nvSpPr>
          <p:cNvPr id="134147" name="Line 3"/>
          <p:cNvSpPr>
            <a:spLocks noChangeShapeType="1"/>
          </p:cNvSpPr>
          <p:nvPr/>
        </p:nvSpPr>
        <p:spPr bwMode="auto">
          <a:xfrm>
            <a:off x="3048000" y="1066800"/>
            <a:ext cx="7010400" cy="0"/>
          </a:xfrm>
          <a:prstGeom prst="line">
            <a:avLst/>
          </a:prstGeom>
          <a:noFill/>
          <a:ln w="28575">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p>
        </p:txBody>
      </p:sp>
      <p:sp>
        <p:nvSpPr>
          <p:cNvPr id="134148" name="TextBox 4"/>
          <p:cNvSpPr txBox="1">
            <a:spLocks noChangeArrowheads="1"/>
          </p:cNvSpPr>
          <p:nvPr/>
        </p:nvSpPr>
        <p:spPr bwMode="auto">
          <a:xfrm>
            <a:off x="3124200" y="1524000"/>
            <a:ext cx="7010400"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 typeface="Arial" charset="0"/>
              <a:buChar char="•"/>
            </a:pPr>
            <a:r>
              <a:rPr lang="en-US" dirty="0">
                <a:solidFill>
                  <a:srgbClr val="000000"/>
                </a:solidFill>
                <a:latin typeface="Gill Sans MT"/>
                <a:cs typeface="Gill Sans MT"/>
              </a:rPr>
              <a:t> Introduced in 2005 (sequenced </a:t>
            </a:r>
            <a:r>
              <a:rPr lang="en-US" i="1" dirty="0">
                <a:solidFill>
                  <a:srgbClr val="000000"/>
                </a:solidFill>
                <a:latin typeface="Gill Sans MT"/>
                <a:cs typeface="Gill Sans MT"/>
              </a:rPr>
              <a:t>Mycoplasma genitalium</a:t>
            </a:r>
            <a:r>
              <a:rPr lang="en-US" dirty="0">
                <a:solidFill>
                  <a:srgbClr val="000000"/>
                </a:solidFill>
                <a:latin typeface="Gill Sans MT"/>
                <a:cs typeface="Gill Sans MT"/>
              </a:rPr>
              <a:t> genome in one run)</a:t>
            </a:r>
          </a:p>
          <a:p>
            <a:pPr>
              <a:buFont typeface="Arial" charset="0"/>
              <a:buChar char="•"/>
            </a:pPr>
            <a:endParaRPr lang="en-US" dirty="0">
              <a:solidFill>
                <a:srgbClr val="000000"/>
              </a:solidFill>
              <a:latin typeface="Gill Sans MT"/>
              <a:cs typeface="Gill Sans MT"/>
            </a:endParaRPr>
          </a:p>
          <a:p>
            <a:pPr>
              <a:buFont typeface="Arial" charset="0"/>
              <a:buChar char="•"/>
            </a:pPr>
            <a:r>
              <a:rPr lang="en-US" dirty="0">
                <a:solidFill>
                  <a:srgbClr val="000000"/>
                </a:solidFill>
                <a:latin typeface="Gill Sans MT"/>
                <a:cs typeface="Gill Sans MT"/>
              </a:rPr>
              <a:t> ~2400 publications (as of Jan. 2013) but now defunct</a:t>
            </a:r>
          </a:p>
          <a:p>
            <a:pPr>
              <a:buFont typeface="Arial" charset="0"/>
              <a:buChar char="•"/>
            </a:pPr>
            <a:endParaRPr lang="en-US" dirty="0">
              <a:solidFill>
                <a:srgbClr val="000000"/>
              </a:solidFill>
              <a:latin typeface="Gill Sans MT"/>
              <a:cs typeface="Gill Sans MT"/>
            </a:endParaRPr>
          </a:p>
          <a:p>
            <a:pPr>
              <a:buFont typeface="Arial" charset="0"/>
              <a:buChar char="•"/>
            </a:pPr>
            <a:r>
              <a:rPr lang="en-US" dirty="0">
                <a:solidFill>
                  <a:srgbClr val="000000"/>
                </a:solidFill>
                <a:latin typeface="Gill Sans MT"/>
                <a:cs typeface="Gill Sans MT"/>
              </a:rPr>
              <a:t> Sequencing by synthesis: nucleotide incorporation leads to light emission</a:t>
            </a:r>
          </a:p>
        </p:txBody>
      </p:sp>
      <p:pic>
        <p:nvPicPr>
          <p:cNvPr id="134149" name="Picture 2"/>
          <p:cNvPicPr>
            <a:picLocks noChangeAspect="1" noChangeArrowheads="1"/>
          </p:cNvPicPr>
          <p:nvPr/>
        </p:nvPicPr>
        <p:blipFill>
          <a:blip r:embed="rId3">
            <a:extLst>
              <a:ext uri="{28A0092B-C50C-407E-A947-70E740481C1C}">
                <a14:useLocalDpi xmlns:a14="http://schemas.microsoft.com/office/drawing/2010/main" val="0"/>
              </a:ext>
            </a:extLst>
          </a:blip>
          <a:srcRect l="13187" t="46481" r="23962" b="25368"/>
          <a:stretch>
            <a:fillRect/>
          </a:stretch>
        </p:blipFill>
        <p:spPr bwMode="auto">
          <a:xfrm>
            <a:off x="2819400" y="4724400"/>
            <a:ext cx="53340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4150" name="Picture 3"/>
          <p:cNvPicPr>
            <a:picLocks noChangeAspect="1" noChangeArrowheads="1"/>
          </p:cNvPicPr>
          <p:nvPr/>
        </p:nvPicPr>
        <p:blipFill>
          <a:blip r:embed="rId4">
            <a:extLst>
              <a:ext uri="{28A0092B-C50C-407E-A947-70E740481C1C}">
                <a14:useLocalDpi xmlns:a14="http://schemas.microsoft.com/office/drawing/2010/main" val="0"/>
              </a:ext>
            </a:extLst>
          </a:blip>
          <a:srcRect l="18575" t="51173" r="53590" b="19501"/>
          <a:stretch>
            <a:fillRect/>
          </a:stretch>
        </p:blipFill>
        <p:spPr bwMode="auto">
          <a:xfrm>
            <a:off x="8153400" y="4665663"/>
            <a:ext cx="23622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6388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964" y="76200"/>
            <a:ext cx="7947637" cy="523220"/>
          </a:xfrm>
          <a:prstGeom prst="rect">
            <a:avLst/>
          </a:prstGeom>
          <a:noFill/>
        </p:spPr>
        <p:txBody>
          <a:bodyPr wrap="square" rtlCol="0">
            <a:spAutoFit/>
          </a:bodyPr>
          <a:lstStyle/>
          <a:p>
            <a:pPr algn="ctr"/>
            <a:r>
              <a:rPr lang="en-US" sz="2800" dirty="0"/>
              <a:t>Growth of DNA sequence in repositories</a:t>
            </a:r>
          </a:p>
        </p:txBody>
      </p:sp>
      <p:sp>
        <p:nvSpPr>
          <p:cNvPr id="5" name="TextBox 4"/>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1-2</a:t>
            </a:r>
          </a:p>
          <a:p>
            <a:r>
              <a:rPr lang="en-US" dirty="0">
                <a:solidFill>
                  <a:schemeClr val="bg1">
                    <a:lumMod val="50000"/>
                  </a:schemeClr>
                </a:solidFill>
              </a:rPr>
              <a:t>Page 6</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276" t="16280" r="34858" b="20289"/>
          <a:stretch/>
        </p:blipFill>
        <p:spPr bwMode="auto">
          <a:xfrm>
            <a:off x="2971801" y="1022891"/>
            <a:ext cx="6477000" cy="56049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9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964" y="76200"/>
            <a:ext cx="7947637" cy="523220"/>
          </a:xfrm>
          <a:prstGeom prst="rect">
            <a:avLst/>
          </a:prstGeom>
          <a:noFill/>
        </p:spPr>
        <p:txBody>
          <a:bodyPr wrap="square" rtlCol="0">
            <a:spAutoFit/>
          </a:bodyPr>
          <a:lstStyle/>
          <a:p>
            <a:pPr algn="ctr"/>
            <a:r>
              <a:rPr lang="en-US" sz="2800" dirty="0"/>
              <a:t>Three domains of life: bacteria, </a:t>
            </a:r>
            <a:r>
              <a:rPr lang="en-US" sz="2800" dirty="0" err="1"/>
              <a:t>archaea</a:t>
            </a:r>
            <a:r>
              <a:rPr lang="en-US" sz="2800" dirty="0"/>
              <a:t>, eukaryotes</a:t>
            </a:r>
          </a:p>
        </p:txBody>
      </p:sp>
      <p:sp>
        <p:nvSpPr>
          <p:cNvPr id="5" name="TextBox 4"/>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1-3</a:t>
            </a:r>
          </a:p>
          <a:p>
            <a:r>
              <a:rPr lang="en-US" dirty="0">
                <a:solidFill>
                  <a:schemeClr val="bg1">
                    <a:lumMod val="50000"/>
                  </a:schemeClr>
                </a:solidFill>
              </a:rPr>
              <a:t>Page 7</a:t>
            </a:r>
          </a:p>
        </p:txBody>
      </p:sp>
      <p:pic>
        <p:nvPicPr>
          <p:cNvPr id="6" name="Picture 1"/>
          <p:cNvPicPr>
            <a:picLocks noChangeAspect="1"/>
          </p:cNvPicPr>
          <p:nvPr/>
        </p:nvPicPr>
        <p:blipFill rotWithShape="1">
          <a:blip r:embed="rId2">
            <a:extLst>
              <a:ext uri="{28A0092B-C50C-407E-A947-70E740481C1C}">
                <a14:useLocalDpi xmlns:a14="http://schemas.microsoft.com/office/drawing/2010/main" val="0"/>
              </a:ext>
            </a:extLst>
          </a:blip>
          <a:srcRect b="25445"/>
          <a:stretch/>
        </p:blipFill>
        <p:spPr bwMode="auto">
          <a:xfrm>
            <a:off x="3733800" y="762000"/>
            <a:ext cx="5416644"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833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7964" y="76201"/>
            <a:ext cx="7947637" cy="492443"/>
          </a:xfrm>
          <a:prstGeom prst="rect">
            <a:avLst/>
          </a:prstGeom>
          <a:noFill/>
        </p:spPr>
        <p:txBody>
          <a:bodyPr wrap="square" rtlCol="0">
            <a:spAutoFit/>
          </a:bodyPr>
          <a:lstStyle/>
          <a:p>
            <a:pPr algn="ctr"/>
            <a:r>
              <a:rPr lang="en-US" sz="2600" dirty="0"/>
              <a:t>Tool makers and tool users across informatics disciplines</a:t>
            </a:r>
          </a:p>
        </p:txBody>
      </p:sp>
      <p:sp>
        <p:nvSpPr>
          <p:cNvPr id="5" name="TextBox 4"/>
          <p:cNvSpPr txBox="1"/>
          <p:nvPr/>
        </p:nvSpPr>
        <p:spPr>
          <a:xfrm>
            <a:off x="1538515" y="5905642"/>
            <a:ext cx="1029449" cy="923330"/>
          </a:xfrm>
          <a:prstGeom prst="rect">
            <a:avLst/>
          </a:prstGeom>
          <a:noFill/>
        </p:spPr>
        <p:txBody>
          <a:bodyPr wrap="none" rtlCol="0">
            <a:spAutoFit/>
          </a:bodyPr>
          <a:lstStyle/>
          <a:p>
            <a:r>
              <a:rPr lang="en-US" dirty="0">
                <a:solidFill>
                  <a:schemeClr val="bg1">
                    <a:lumMod val="50000"/>
                  </a:schemeClr>
                </a:solidFill>
              </a:rPr>
              <a:t>B&amp;FG 3e</a:t>
            </a:r>
          </a:p>
          <a:p>
            <a:r>
              <a:rPr lang="en-US" dirty="0">
                <a:solidFill>
                  <a:schemeClr val="bg1">
                    <a:lumMod val="50000"/>
                  </a:schemeClr>
                </a:solidFill>
              </a:rPr>
              <a:t>Fig. 1.6</a:t>
            </a:r>
          </a:p>
          <a:p>
            <a:r>
              <a:rPr lang="en-US" dirty="0">
                <a:solidFill>
                  <a:schemeClr val="bg1">
                    <a:lumMod val="50000"/>
                  </a:schemeClr>
                </a:solidFill>
              </a:rPr>
              <a:t>Page 15</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059" t="43950" r="18427" b="14478"/>
          <a:stretch/>
        </p:blipFill>
        <p:spPr bwMode="auto">
          <a:xfrm>
            <a:off x="2776879" y="1524000"/>
            <a:ext cx="7529804" cy="32390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2590801" y="5105401"/>
            <a:ext cx="7947637" cy="1692771"/>
          </a:xfrm>
          <a:prstGeom prst="rect">
            <a:avLst/>
          </a:prstGeom>
          <a:noFill/>
        </p:spPr>
        <p:txBody>
          <a:bodyPr wrap="square" rtlCol="0">
            <a:spAutoFit/>
          </a:bodyPr>
          <a:lstStyle/>
          <a:p>
            <a:pPr algn="ctr"/>
            <a:r>
              <a:rPr lang="en-US" sz="2600" dirty="0"/>
              <a:t>Many informatics disciplines have emerged in recent years. Bioinformatics is distinguished by its particular focus on DNA and proteins (impacting its databases, its tools, and its entire culture).</a:t>
            </a:r>
          </a:p>
        </p:txBody>
      </p:sp>
    </p:spTree>
    <p:extLst>
      <p:ext uri="{BB962C8B-B14F-4D97-AF65-F5344CB8AC3E}">
        <p14:creationId xmlns:p14="http://schemas.microsoft.com/office/powerpoint/2010/main" val="1054476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F2254-BFCF-9A43-9CFC-D58E703DCBA6}"/>
              </a:ext>
            </a:extLst>
          </p:cNvPr>
          <p:cNvSpPr/>
          <p:nvPr/>
        </p:nvSpPr>
        <p:spPr>
          <a:xfrm>
            <a:off x="1524000" y="1279922"/>
            <a:ext cx="9144000" cy="696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057AD918-98B1-7944-AE19-57D758C64E03}"/>
              </a:ext>
            </a:extLst>
          </p:cNvPr>
          <p:cNvSpPr>
            <a:spLocks noGrp="1"/>
          </p:cNvSpPr>
          <p:nvPr>
            <p:ph type="title"/>
          </p:nvPr>
        </p:nvSpPr>
        <p:spPr>
          <a:xfrm>
            <a:off x="2152650" y="1131094"/>
            <a:ext cx="7886700" cy="994172"/>
          </a:xfrm>
        </p:spPr>
        <p:txBody>
          <a:bodyPr>
            <a:normAutofit/>
          </a:bodyPr>
          <a:lstStyle/>
          <a:p>
            <a:pPr algn="ctr"/>
            <a:r>
              <a:rPr lang="en-US" dirty="0">
                <a:solidFill>
                  <a:schemeClr val="bg1"/>
                </a:solidFill>
              </a:rPr>
              <a:t>Presentation content</a:t>
            </a:r>
          </a:p>
        </p:txBody>
      </p:sp>
      <p:graphicFrame>
        <p:nvGraphicFramePr>
          <p:cNvPr id="5" name="Content Placeholder 2">
            <a:extLst>
              <a:ext uri="{FF2B5EF4-FFF2-40B4-BE49-F238E27FC236}">
                <a16:creationId xmlns:a16="http://schemas.microsoft.com/office/drawing/2014/main" id="{1BA2B777-4639-413B-B404-7E6131F77AFA}"/>
              </a:ext>
            </a:extLst>
          </p:cNvPr>
          <p:cNvGraphicFramePr>
            <a:graphicFrameLocks noGrp="1"/>
          </p:cNvGraphicFramePr>
          <p:nvPr>
            <p:ph idx="1"/>
          </p:nvPr>
        </p:nvGraphicFramePr>
        <p:xfrm>
          <a:off x="2152650" y="222646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3182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3367</Words>
  <Application>Microsoft Macintosh PowerPoint</Application>
  <PresentationFormat>Widescreen</PresentationFormat>
  <Paragraphs>354</Paragraphs>
  <Slides>51</Slides>
  <Notes>11</Notes>
  <HiddenSlides>0</HiddenSlides>
  <MMClips>3</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2" baseType="lpstr">
      <vt:lpstr>Arial</vt:lpstr>
      <vt:lpstr>Calibri</vt:lpstr>
      <vt:lpstr>Calibri Light</vt:lpstr>
      <vt:lpstr>Courier New</vt:lpstr>
      <vt:lpstr>Gill Sans MT</vt:lpstr>
      <vt:lpstr>Open Sans</vt:lpstr>
      <vt:lpstr>Times</vt:lpstr>
      <vt:lpstr>Times New Roman</vt:lpstr>
      <vt:lpstr>Wingdings</vt:lpstr>
      <vt:lpstr>Office Theme</vt:lpstr>
      <vt:lpstr>Document</vt:lpstr>
      <vt:lpstr>PowerPoint Presentation</vt:lpstr>
      <vt:lpstr>Bioinformatics</vt:lpstr>
      <vt:lpstr>PowerPoint Presentation</vt:lpstr>
      <vt:lpstr>Presentation content</vt:lpstr>
      <vt:lpstr>PowerPoint Presentation</vt:lpstr>
      <vt:lpstr>PowerPoint Presentation</vt:lpstr>
      <vt:lpstr>PowerPoint Presentation</vt:lpstr>
      <vt:lpstr>PowerPoint Presentation</vt:lpstr>
      <vt:lpstr>Presentation content</vt:lpstr>
      <vt:lpstr>PowerPoint Presentation</vt:lpstr>
      <vt:lpstr>PowerPoint Presentation</vt:lpstr>
      <vt:lpstr>PowerPoint Presentation</vt:lpstr>
      <vt:lpstr>PowerPoint Presentation</vt:lpstr>
      <vt:lpstr>The 7 steps of Dayhoff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Presentation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Presentation content</vt:lpstr>
      <vt:lpstr>Sequencing by synthesis</vt:lpstr>
      <vt:lpstr>PowerPoint Presentation</vt:lpstr>
      <vt:lpstr>The read length race</vt:lpstr>
      <vt:lpstr>454 (Roche), SOLiD and Ion Torrent use Emulsion PCR for amplification</vt:lpstr>
      <vt:lpstr>Ion Torrent sequencing</vt:lpstr>
      <vt:lpstr>Single molecule sequencers - PacBio</vt:lpstr>
      <vt:lpstr>The Illumina platform</vt:lpstr>
      <vt:lpstr>Adapters up close</vt:lpstr>
      <vt:lpstr>From image to sequence (2)</vt:lpstr>
      <vt:lpstr>Presentation content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Bosman J, Jasper</dc:creator>
  <cp:lastModifiedBy>Bosman J, Jasper</cp:lastModifiedBy>
  <cp:revision>2</cp:revision>
  <dcterms:created xsi:type="dcterms:W3CDTF">2020-06-02T19:33:51Z</dcterms:created>
  <dcterms:modified xsi:type="dcterms:W3CDTF">2020-06-02T19:59:33Z</dcterms:modified>
</cp:coreProperties>
</file>